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8" r:id="rId4"/>
    <p:sldMasterId id="2147483700" r:id="rId5"/>
  </p:sldMasterIdLst>
  <p:notesMasterIdLst>
    <p:notesMasterId r:id="rId53"/>
  </p:notesMasterIdLst>
  <p:sldIdLst>
    <p:sldId id="259" r:id="rId6"/>
    <p:sldId id="362" r:id="rId7"/>
    <p:sldId id="365" r:id="rId8"/>
    <p:sldId id="332" r:id="rId9"/>
    <p:sldId id="367" r:id="rId10"/>
    <p:sldId id="348" r:id="rId11"/>
    <p:sldId id="347" r:id="rId12"/>
    <p:sldId id="283" r:id="rId13"/>
    <p:sldId id="381" r:id="rId14"/>
    <p:sldId id="280" r:id="rId15"/>
    <p:sldId id="284" r:id="rId16"/>
    <p:sldId id="302" r:id="rId17"/>
    <p:sldId id="414" r:id="rId18"/>
    <p:sldId id="369" r:id="rId19"/>
    <p:sldId id="370" r:id="rId20"/>
    <p:sldId id="371" r:id="rId21"/>
    <p:sldId id="372" r:id="rId22"/>
    <p:sldId id="413" r:id="rId23"/>
    <p:sldId id="366" r:id="rId24"/>
    <p:sldId id="411" r:id="rId25"/>
    <p:sldId id="412" r:id="rId26"/>
    <p:sldId id="394" r:id="rId27"/>
    <p:sldId id="396" r:id="rId28"/>
    <p:sldId id="397" r:id="rId29"/>
    <p:sldId id="358" r:id="rId30"/>
    <p:sldId id="359" r:id="rId31"/>
    <p:sldId id="415" r:id="rId32"/>
    <p:sldId id="350" r:id="rId33"/>
    <p:sldId id="351" r:id="rId34"/>
    <p:sldId id="352" r:id="rId35"/>
    <p:sldId id="357" r:id="rId36"/>
    <p:sldId id="368" r:id="rId37"/>
    <p:sldId id="402" r:id="rId38"/>
    <p:sldId id="404" r:id="rId39"/>
    <p:sldId id="405" r:id="rId40"/>
    <p:sldId id="416" r:id="rId41"/>
    <p:sldId id="376" r:id="rId42"/>
    <p:sldId id="377" r:id="rId43"/>
    <p:sldId id="354" r:id="rId44"/>
    <p:sldId id="355" r:id="rId45"/>
    <p:sldId id="361" r:id="rId46"/>
    <p:sldId id="360" r:id="rId47"/>
    <p:sldId id="373" r:id="rId48"/>
    <p:sldId id="364" r:id="rId49"/>
    <p:sldId id="417" r:id="rId50"/>
    <p:sldId id="420" r:id="rId51"/>
    <p:sldId id="32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64" y="-10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A2A68-AABE-430B-8902-E1E74E7D68E1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B480E-1F93-480A-96A9-9E1A28F3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982AE-0931-42B7-A345-340F7DCE0F83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630" y="4342778"/>
            <a:ext cx="5490741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/>
              <a:t>ADD TREEES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874" indent="-280337" defTabSz="9142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1344" indent="-224268" defTabSz="9142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9881" indent="-224268" defTabSz="9142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8419" indent="-224268" defTabSz="9142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6957" indent="-224268" algn="r" defTabSz="914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5495" indent="-224268" algn="r" defTabSz="914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4033" indent="-224268" algn="r" defTabSz="914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12570" indent="-224268" algn="r" defTabSz="914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6930AFA-BBC8-4206-804E-3F8ABDFC26AA}" type="slidenum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09311-346D-4E55-8823-DF2D288619AD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20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78B80-1107-4B62-B886-9D112ECF4391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21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09311-346D-4E55-8823-DF2D288619AD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22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09311-346D-4E55-8823-DF2D288619AD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23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09311-346D-4E55-8823-DF2D288619AD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24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FE9A0B-98D3-4ADC-B5A1-9030C6999A17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34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latin typeface="Arial" charset="0"/>
              </a:rPr>
              <a:t>We’re a unrecognized tribe from the Monterey Bay region of central CA, with a membership of about 600 – and a territory covering most of four counties, dozens of municipalities, and more than 50 miles of coastline. </a:t>
            </a:r>
          </a:p>
          <a:p>
            <a:endParaRPr lang="en-US" baseline="0" dirty="0" smtClean="0">
              <a:latin typeface="Arial" charset="0"/>
            </a:endParaRPr>
          </a:p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(CLICK)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52B01-E72C-47CA-A112-E2BC947BCD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But even Recognized tribes face many of the same issues we do in off-Reservation contexts. In California, 109 federally recognized tribes currently possess less than 2% of their original lands. Many Tribes remain landless, a great number still without federal recognition, and most possess limited capacity, authority, or opportunity to engage in watershed-level planning and resource protection outside the reservation.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r>
              <a:rPr lang="en-US" dirty="0">
                <a:latin typeface="Arial" pitchFamily="34" charset="0"/>
              </a:rPr>
              <a:t>At the same time - there now exists a significant infrastructure dedicated to building Tribal capacity for recognized tribes to manage and regulate the environmental resources and challenges on their own lands – many of which have been highly successful and innovative.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r>
              <a:rPr lang="en-US" dirty="0">
                <a:latin typeface="Arial" pitchFamily="34" charset="0"/>
              </a:rPr>
              <a:t>However, given that off-reservation lands still retain important cultural resources, cemeteries, sacred places, and important modern and historic gathering areas…….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defTabSz="89583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(CLICK)</a:t>
            </a:r>
            <a:endParaRPr lang="en-US" sz="1400" dirty="0"/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09311-346D-4E55-8823-DF2D288619AD}" type="slidenum">
              <a:rPr lang="en-U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38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defTabSz="914292" fontAlgn="base">
              <a:spcBef>
                <a:spcPct val="0"/>
              </a:spcBef>
              <a:spcAft>
                <a:spcPct val="0"/>
              </a:spcAft>
            </a:pPr>
            <a:fld id="{5FEA5A48-9023-49AB-8052-7E45A782DC52}" type="slidenum">
              <a:rPr lang="en-US" sz="1200">
                <a:solidFill>
                  <a:prstClr val="black"/>
                </a:solidFill>
                <a:latin typeface="Tahoma" pitchFamily="34" charset="0"/>
                <a:cs typeface="Arial" charset="0"/>
              </a:rPr>
              <a:pPr algn="r" defTabSz="914292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34" charset="-128"/>
              </a:rPr>
              <a:t>1769 a Spanish explorer speculated that the [Native Californians burned] “so that new weeds may grow to produce more seeds” (1769)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46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26313" indent="-278394" defTabSz="912946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18242" indent="-222405" defTabSz="912946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566161" indent="-222405" defTabSz="912946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14080" indent="-222405" defTabSz="912946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461999" indent="-222405" defTabSz="91294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09918" indent="-222405" defTabSz="91294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357837" indent="-222405" defTabSz="91294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05755" indent="-222405" defTabSz="91294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06CF43B-94F7-41DE-953F-F54CF89A2C70}" type="slidenum">
              <a:rPr lang="en-US" altLang="en-US" b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</a:t>
            </a:fld>
            <a:endParaRPr lang="en-US" altLang="en-US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4283"/>
            <a:r>
              <a:rPr lang="en-US" altLang="en-US" smtClean="0">
                <a:latin typeface="Arial" pitchFamily="34" charset="0"/>
              </a:rPr>
              <a:t>Backbone = historical picture</a:t>
            </a:r>
          </a:p>
          <a:p>
            <a:pPr defTabSz="894283"/>
            <a:endParaRPr lang="en-US" altLang="en-US" smtClean="0">
              <a:latin typeface="Arial" pitchFamily="34" charset="0"/>
            </a:endParaRPr>
          </a:p>
          <a:p>
            <a:pPr defTabSz="894283"/>
            <a:r>
              <a:rPr lang="en-US" altLang="en-US" smtClean="0">
                <a:latin typeface="Arial" pitchFamily="34" charset="0"/>
              </a:rPr>
              <a:t>To document historical characteristics on SCR…</a:t>
            </a:r>
          </a:p>
          <a:p>
            <a:pPr defTabSz="894283"/>
            <a:r>
              <a:rPr lang="en-US" altLang="en-US" smtClean="0">
                <a:latin typeface="Arial" pitchFamily="34" charset="0"/>
              </a:rPr>
              <a:t>We reviewed literally thousands and thousands of documents</a:t>
            </a:r>
          </a:p>
          <a:p>
            <a:pPr defTabSz="894283"/>
            <a:r>
              <a:rPr lang="en-US" altLang="en-US" smtClean="0">
                <a:latin typeface="Arial" pitchFamily="34" charset="0"/>
              </a:rPr>
              <a:t>maps, texts, photographs from different points in history, made for different reasons</a:t>
            </a:r>
          </a:p>
          <a:p>
            <a:pPr defTabSz="894283"/>
            <a:endParaRPr lang="en-US" altLang="en-US" smtClean="0">
              <a:latin typeface="Arial" pitchFamily="34" charset="0"/>
            </a:endParaRPr>
          </a:p>
          <a:p>
            <a:pPr defTabSz="894283"/>
            <a:r>
              <a:rPr lang="en-US" altLang="en-US" smtClean="0">
                <a:latin typeface="Arial" pitchFamily="34" charset="0"/>
              </a:rPr>
              <a:t>Here’s sample of some of our favorite sources:</a:t>
            </a:r>
          </a:p>
          <a:p>
            <a:pPr defTabSz="894283"/>
            <a:r>
              <a:rPr lang="en-US" altLang="en-US" smtClean="0">
                <a:latin typeface="Arial" pitchFamily="34" charset="0"/>
              </a:rPr>
              <a:t>many different sources from different times in history:</a:t>
            </a:r>
          </a:p>
          <a:p>
            <a:pPr defTabSz="894283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7154FA-43BB-4C6A-B166-40D0E2372BD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44336"/>
            <a:ext cx="5484540" cy="4113553"/>
          </a:xfrm>
          <a:noFill/>
        </p:spPr>
        <p:txBody>
          <a:bodyPr lIns="91421" tIns="45710" rIns="91421" bIns="45710"/>
          <a:lstStyle/>
          <a:p>
            <a:r>
              <a:rPr lang="en-US" sz="2400" dirty="0"/>
              <a:t>To do this, SFEI works with many disparate data sources that span the 273 years since California’s colonization</a:t>
            </a:r>
          </a:p>
          <a:p>
            <a:r>
              <a:rPr lang="en-US" sz="2400" dirty="0"/>
              <a:t>As we bring this information together, GIS is one of our primary tools for working with our sources to recognize spatial patterns and process and map the historical landscape</a:t>
            </a:r>
          </a:p>
          <a:p>
            <a:endParaRPr lang="en-US" sz="2200" dirty="0"/>
          </a:p>
          <a:p>
            <a:r>
              <a:rPr lang="en-US" sz="2200" dirty="0"/>
              <a:t>We collect many different sources from different times in history:</a:t>
            </a:r>
          </a:p>
          <a:p>
            <a:r>
              <a:rPr lang="en-US" sz="2200" dirty="0"/>
              <a:t>-Explorer’s journals, mission records</a:t>
            </a:r>
          </a:p>
          <a:p>
            <a:r>
              <a:rPr lang="en-US" sz="2200" dirty="0"/>
              <a:t>-</a:t>
            </a:r>
            <a:r>
              <a:rPr lang="en-US" i="1" dirty="0" err="1" smtClean="0"/>
              <a:t>Diseños</a:t>
            </a:r>
            <a:r>
              <a:rPr lang="en-US" i="1" dirty="0" smtClean="0"/>
              <a:t> </a:t>
            </a:r>
            <a:r>
              <a:rPr lang="en-US" dirty="0" smtClean="0"/>
              <a:t>and land grant documents</a:t>
            </a:r>
          </a:p>
          <a:p>
            <a:r>
              <a:rPr lang="en-US" dirty="0" smtClean="0"/>
              <a:t>-PLS</a:t>
            </a:r>
          </a:p>
          <a:p>
            <a:r>
              <a:rPr lang="en-US" dirty="0" smtClean="0"/>
              <a:t>-county maps</a:t>
            </a:r>
          </a:p>
          <a:p>
            <a:r>
              <a:rPr lang="en-US" dirty="0" smtClean="0"/>
              <a:t>-soil surveys</a:t>
            </a:r>
          </a:p>
          <a:p>
            <a:r>
              <a:rPr lang="en-US" dirty="0" smtClean="0"/>
              <a:t>-aerial AND landscape photography</a:t>
            </a:r>
          </a:p>
          <a:p>
            <a:endParaRPr lang="en-US" dirty="0" smtClean="0"/>
          </a:p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(CLICK)</a:t>
            </a:r>
            <a:endParaRPr lang="en-US" sz="1400" dirty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27868" indent="-279949" defTabSz="914501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19797" indent="-223959" defTabSz="914501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567716" indent="-223959" defTabSz="914501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15635" indent="-223959" defTabSz="914501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463554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11472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359391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07310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A3CD217-6A4B-4ACE-A965-AE170694E0DC}" type="slidenum">
              <a:rPr lang="en-US" altLang="en-US" b="0" smtClean="0">
                <a:latin typeface="Arial" pitchFamily="34" charset="0"/>
              </a:rPr>
              <a:pPr eaLnBrk="1" hangingPunct="1"/>
              <a:t>11</a:t>
            </a:fld>
            <a:endParaRPr lang="en-US" altLang="en-US" b="0" smtClean="0">
              <a:latin typeface="Arial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44336"/>
            <a:ext cx="5484540" cy="4113553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Each polygon attributed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27868" indent="-279949" defTabSz="914501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19797" indent="-223959" defTabSz="914501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567716" indent="-223959" defTabSz="914501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15635" indent="-223959" defTabSz="914501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463554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11472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359391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07310" indent="-223959" defTabSz="91450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0FE580-E247-4CCE-A8AC-3F7E6E3303A7}" type="slidenum">
              <a:rPr lang="en-US" altLang="en-US" b="0" smtClean="0">
                <a:latin typeface="Arial" pitchFamily="34" charset="0"/>
              </a:rPr>
              <a:pPr eaLnBrk="1" hangingPunct="1"/>
              <a:t>12</a:t>
            </a:fld>
            <a:endParaRPr lang="en-US" altLang="en-US" b="0" smtClean="0">
              <a:latin typeface="Arial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Result of all this effort: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Product 1: the habitat map, habitat patterns ca. 1850 (prior to major modification)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I know you can’t read the legend so I’ll walk you through this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Today, we’ll talk about all these things: detail of coastline, SCR/Ventura patterns…in more detail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Map becomes a product – w/all attributes, sources -- that goes hand in hand with our report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Before we get into each region, a brief discussion of general patterns: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Mapped wetlands, drylands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Relatively few wetlands outside river channel (Saticoy springs is major exception)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49522-56CD-43DC-9939-286DAD79C505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B5D73-71A2-4934-BD90-5E2B61D4CDA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3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3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069B-F258-4C65-B6DC-A3230632D7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89CC-7386-4608-B1CB-F48158E87C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0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C58A-ED5D-4BBD-B036-EE025AA107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42C8-BB67-4112-B15A-417BE62155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F6CC-A00E-480A-8CDF-D0FBA0FF12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B05B-4AAD-4BBD-9A13-20E1D9CDDF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9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069B-F258-4C65-B6DC-A3230632D7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89CC-7386-4608-B1CB-F48158E87C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0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54B4-3FCD-4830-A802-DA6EFF55D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301E-E1F3-4F0E-A13A-1E90007E66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9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D8DB-948C-454D-99B2-B788BE066D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C6F2-D24B-494D-9684-3E3BB907AA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5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28D4-5451-4E08-A4E5-DD5BE5E46F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E957-AD69-4856-990E-9D445D7A8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4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241C-26D5-4BE5-912A-BC98C78870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20FC-6868-4862-9324-1B16474841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58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F9D6-E5C2-4987-BBAB-DAE70140E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80CE-1507-4D05-8143-1B02C497CC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45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7E77-7DC9-4579-AE0D-BD44C0CCB5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1C52-3DB7-47D1-9DA1-BAA28E83F0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31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0CD5-CC5F-4A00-A2C3-1A54F27CB6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BECE-965F-4E57-BCBA-815FB306E3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7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54B4-3FCD-4830-A802-DA6EFF55D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301E-E1F3-4F0E-A13A-1E90007E66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97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CAD1-DDCF-4092-8A55-EDCCFF9C5E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F9D2-4521-41D0-B5AA-9A1DE0C145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9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C58A-ED5D-4BBD-B036-EE025AA107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42C8-BB67-4112-B15A-417BE62155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1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F6CC-A00E-480A-8CDF-D0FBA0FF12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B05B-4AAD-4BBD-9A13-20E1D9CDDF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92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Tahoma" pitchFamily="34" charset="0"/>
                  <a:cs typeface="Arial" charset="0"/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A74B45A-C976-4C21-A61D-8B59948F0A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39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3743-A082-4CC1-867D-221A6ABF6FA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73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1009-7249-4C41-A79D-0C7EAD122D5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2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964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4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ED3E85A-FCC9-436D-8894-E003A11D85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6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72156-1EB8-4B1B-ABBB-451C701C0B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25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3A11-E947-4F43-BA81-E13D66EB1E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66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BE44-090E-49A9-B6C6-2BB3C88B7A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4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D8DB-948C-454D-99B2-B788BE066D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C6F2-D24B-494D-9684-3E3BB907AA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59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62F1-AA9A-4B2F-A10C-217B2A1E1B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15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28EA-6DD5-41D6-BB3E-B599A89E13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28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E4B3-3AFC-4523-A3D1-6BE868233F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33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1272-12EC-4F41-B370-B4F2ACBD6C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17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FB26-5DA3-4E59-B729-A86BBF32F7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75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5FBC-9008-4F45-BC04-F7872F58B2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55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658C-9DD8-4F52-BEB0-2C09542307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65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964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4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ED3E85A-FCC9-436D-8894-E003A11D85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1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72156-1EB8-4B1B-ABBB-451C701C0B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69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3A11-E947-4F43-BA81-E13D66EB1E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6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28D4-5451-4E08-A4E5-DD5BE5E46F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E957-AD69-4856-990E-9D445D7A8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44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BE44-090E-49A9-B6C6-2BB3C88B7A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07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62F1-AA9A-4B2F-A10C-217B2A1E1B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75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28EA-6DD5-41D6-BB3E-B599A89E13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96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E4B3-3AFC-4523-A3D1-6BE868233F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60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1272-12EC-4F41-B370-B4F2ACBD6C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47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FB26-5DA3-4E59-B729-A86BBF32F7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1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5FBC-9008-4F45-BC04-F7872F58B2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7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658C-9DD8-4F52-BEB0-2C09542307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47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0551-0634-4F04-A8BF-96EC4D50F3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42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B94264-069A-4D15-93B6-071406446E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241C-26D5-4BE5-912A-BC98C78870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20FC-6868-4862-9324-1B16474841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5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F9D6-E5C2-4987-BBAB-DAE70140E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80CE-1507-4D05-8143-1B02C497CC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4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7E77-7DC9-4579-AE0D-BD44C0CCB5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1C52-3DB7-47D1-9DA1-BAA28E83F0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3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0CD5-CC5F-4A00-A2C3-1A54F27CB6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BECE-965F-4E57-BCBA-815FB306E3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7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CAD1-DDCF-4092-8A55-EDCCFF9C5E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F9D2-4521-41D0-B5AA-9A1DE0C145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9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5AA4F-867E-4ACB-91AF-298454D872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FF8E6-D44A-4B1A-A357-D9CCF15594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4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5AA4F-867E-4ACB-91AF-298454D872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FF8E6-D44A-4B1A-A357-D9CCF15594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4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9" name="Rectangle 15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1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1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D1FB4-E077-4314-B44B-A7BD30234D61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10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52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52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953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3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53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53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7D8B0-B24A-4A2E-8606-DB71D957B53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53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822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52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52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2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3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953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3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53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53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7D8B0-B24A-4A2E-8606-DB71D957B53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53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6689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hyperlink" Target="http://www.sfei.org/documents/pulse-delta-linking-science-management-through-regional-monitoring" TargetMode="External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7.jpe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chuck@sfei.org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CC"/>
                </a:solidFill>
                <a:cs typeface="Arial" charset="0"/>
              </a:rPr>
              <a:t>Considerations in</a:t>
            </a:r>
            <a:br>
              <a:rPr lang="en-US" b="1" dirty="0" smtClean="0">
                <a:solidFill>
                  <a:srgbClr val="FFFFCC"/>
                </a:solidFill>
                <a:cs typeface="Arial" charset="0"/>
              </a:rPr>
            </a:br>
            <a:r>
              <a:rPr lang="en-US" b="1" dirty="0" smtClean="0">
                <a:solidFill>
                  <a:srgbClr val="FFFFCC"/>
                </a:solidFill>
                <a:cs typeface="Arial" charset="0"/>
              </a:rPr>
              <a:t>Working </a:t>
            </a:r>
            <a:r>
              <a:rPr lang="en-US" b="1" dirty="0">
                <a:solidFill>
                  <a:srgbClr val="FFFFCC"/>
                </a:solidFill>
                <a:cs typeface="Arial" charset="0"/>
              </a:rPr>
              <a:t>with </a:t>
            </a:r>
            <a:r>
              <a:rPr lang="en-US" b="1" dirty="0" smtClean="0">
                <a:solidFill>
                  <a:srgbClr val="FFFFCC"/>
                </a:solidFill>
                <a:cs typeface="Arial" charset="0"/>
              </a:rPr>
              <a:t>Traditional </a:t>
            </a:r>
            <a:r>
              <a:rPr lang="en-US" b="1" dirty="0" err="1" smtClean="0">
                <a:solidFill>
                  <a:srgbClr val="FFFFCC"/>
                </a:solidFill>
                <a:cs typeface="Arial" charset="0"/>
              </a:rPr>
              <a:t>Knowledgebases</a:t>
            </a:r>
            <a:endParaRPr lang="en-US" b="1" baseline="-25000" dirty="0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7315200" cy="1063625"/>
          </a:xfrm>
        </p:spPr>
        <p:txBody>
          <a:bodyPr/>
          <a:lstStyle/>
          <a:p>
            <a:r>
              <a:rPr lang="en-US" sz="2400" dirty="0" smtClean="0"/>
              <a:t>Chuck </a:t>
            </a:r>
            <a:r>
              <a:rPr lang="en-US" sz="2400" dirty="0" err="1" smtClean="0"/>
              <a:t>Striplen</a:t>
            </a:r>
            <a:r>
              <a:rPr lang="en-US" sz="2400" dirty="0" smtClean="0"/>
              <a:t>, PhD</a:t>
            </a:r>
          </a:p>
          <a:p>
            <a:r>
              <a:rPr lang="en-US" sz="2400" dirty="0" smtClean="0"/>
              <a:t>San Francisco Estuary Institute – Aquatic Science Center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9" name="Picture 2" descr="S:\Historical Ecology\Design and Production\Logos D&amp;P\sfei-asc logoOnly 300dpi 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5867400"/>
            <a:ext cx="1295399" cy="86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17500"/>
            <a:ext cx="5948362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5" name="Text Box 7"/>
          <p:cNvSpPr txBox="1">
            <a:spLocks noChangeArrowheads="1"/>
          </p:cNvSpPr>
          <p:nvPr/>
        </p:nvSpPr>
        <p:spPr bwMode="auto">
          <a:xfrm>
            <a:off x="7000875" y="92392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ca. 1880</a:t>
            </a:r>
          </a:p>
        </p:txBody>
      </p:sp>
      <p:sp>
        <p:nvSpPr>
          <p:cNvPr id="212996" name="Text Box 7"/>
          <p:cNvSpPr txBox="1">
            <a:spLocks noChangeArrowheads="1"/>
          </p:cNvSpPr>
          <p:nvPr/>
        </p:nvSpPr>
        <p:spPr bwMode="auto">
          <a:xfrm>
            <a:off x="7000875" y="168275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1914</a:t>
            </a:r>
          </a:p>
        </p:txBody>
      </p:sp>
      <p:sp>
        <p:nvSpPr>
          <p:cNvPr id="212997" name="Text Box 7"/>
          <p:cNvSpPr txBox="1">
            <a:spLocks noChangeArrowheads="1"/>
          </p:cNvSpPr>
          <p:nvPr/>
        </p:nvSpPr>
        <p:spPr bwMode="auto">
          <a:xfrm>
            <a:off x="7000875" y="259397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1909-1918</a:t>
            </a:r>
          </a:p>
        </p:txBody>
      </p:sp>
      <p:sp>
        <p:nvSpPr>
          <p:cNvPr id="212998" name="Text Box 7"/>
          <p:cNvSpPr txBox="1">
            <a:spLocks noChangeArrowheads="1"/>
          </p:cNvSpPr>
          <p:nvPr/>
        </p:nvSpPr>
        <p:spPr bwMode="auto">
          <a:xfrm>
            <a:off x="7000875" y="3505200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1930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7000875" y="4416425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1937</a:t>
            </a:r>
          </a:p>
        </p:txBody>
      </p:sp>
      <p:sp>
        <p:nvSpPr>
          <p:cNvPr id="213000" name="Text Box 7"/>
          <p:cNvSpPr txBox="1">
            <a:spLocks noChangeArrowheads="1"/>
          </p:cNvSpPr>
          <p:nvPr/>
        </p:nvSpPr>
        <p:spPr bwMode="auto">
          <a:xfrm>
            <a:off x="7000875" y="5175250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5613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2005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130550" y="1060450"/>
            <a:ext cx="1214438" cy="4813300"/>
            <a:chOff x="3129995" y="1060201"/>
            <a:chExt cx="1214930" cy="4813493"/>
          </a:xfrm>
        </p:grpSpPr>
        <p:sp>
          <p:nvSpPr>
            <p:cNvPr id="213002" name="Oval 2"/>
            <p:cNvSpPr>
              <a:spLocks noChangeArrowheads="1"/>
            </p:cNvSpPr>
            <p:nvPr/>
          </p:nvSpPr>
          <p:spPr bwMode="auto">
            <a:xfrm rot="-707609">
              <a:off x="3129995" y="1060201"/>
              <a:ext cx="1062530" cy="366712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FFFFFF"/>
                </a:solidFill>
              </a:endParaRPr>
            </a:p>
          </p:txBody>
        </p:sp>
        <p:sp>
          <p:nvSpPr>
            <p:cNvPr id="213003" name="Oval 12"/>
            <p:cNvSpPr>
              <a:spLocks noChangeArrowheads="1"/>
            </p:cNvSpPr>
            <p:nvPr/>
          </p:nvSpPr>
          <p:spPr bwMode="auto">
            <a:xfrm rot="-707609">
              <a:off x="3232151" y="2046836"/>
              <a:ext cx="1062530" cy="366712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FFFFFF"/>
                </a:solidFill>
              </a:endParaRPr>
            </a:p>
          </p:txBody>
        </p:sp>
        <p:sp>
          <p:nvSpPr>
            <p:cNvPr id="213004" name="Oval 13"/>
            <p:cNvSpPr>
              <a:spLocks noChangeArrowheads="1"/>
            </p:cNvSpPr>
            <p:nvPr/>
          </p:nvSpPr>
          <p:spPr bwMode="auto">
            <a:xfrm rot="-707609">
              <a:off x="3282395" y="2881681"/>
              <a:ext cx="1062530" cy="366712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FFFFFF"/>
                </a:solidFill>
              </a:endParaRPr>
            </a:p>
          </p:txBody>
        </p:sp>
        <p:sp>
          <p:nvSpPr>
            <p:cNvPr id="213005" name="Oval 14"/>
            <p:cNvSpPr>
              <a:spLocks noChangeArrowheads="1"/>
            </p:cNvSpPr>
            <p:nvPr/>
          </p:nvSpPr>
          <p:spPr bwMode="auto">
            <a:xfrm rot="-707609">
              <a:off x="3282395" y="3792421"/>
              <a:ext cx="1062530" cy="366712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FFFFFF"/>
                </a:solidFill>
              </a:endParaRPr>
            </a:p>
          </p:txBody>
        </p:sp>
        <p:sp>
          <p:nvSpPr>
            <p:cNvPr id="213006" name="Oval 15"/>
            <p:cNvSpPr>
              <a:spLocks noChangeArrowheads="1"/>
            </p:cNvSpPr>
            <p:nvPr/>
          </p:nvSpPr>
          <p:spPr bwMode="auto">
            <a:xfrm rot="-707609">
              <a:off x="3282395" y="4703161"/>
              <a:ext cx="1062530" cy="366712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FFFFFF"/>
                </a:solidFill>
              </a:endParaRPr>
            </a:p>
          </p:txBody>
        </p:sp>
        <p:sp>
          <p:nvSpPr>
            <p:cNvPr id="213007" name="Oval 16"/>
            <p:cNvSpPr>
              <a:spLocks noChangeArrowheads="1"/>
            </p:cNvSpPr>
            <p:nvPr/>
          </p:nvSpPr>
          <p:spPr bwMode="auto">
            <a:xfrm rot="-707609">
              <a:off x="3282395" y="5506982"/>
              <a:ext cx="1062530" cy="366712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9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-4763"/>
            <a:ext cx="90678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1" name="Line 4"/>
          <p:cNvSpPr>
            <a:spLocks noChangeShapeType="1"/>
          </p:cNvSpPr>
          <p:nvPr/>
        </p:nvSpPr>
        <p:spPr bwMode="auto">
          <a:xfrm flipH="1">
            <a:off x="4572000" y="2667000"/>
            <a:ext cx="762000" cy="838200"/>
          </a:xfrm>
          <a:prstGeom prst="line">
            <a:avLst/>
          </a:prstGeom>
          <a:noFill/>
          <a:ln w="57150">
            <a:solidFill>
              <a:srgbClr val="F6363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0212" y="1133627"/>
          <a:ext cx="5306188" cy="2988873"/>
        </p:xfrm>
        <a:graphic>
          <a:graphicData uri="http://schemas.openxmlformats.org/drawingml/2006/table">
            <a:tbl>
              <a:tblPr firstRow="1">
                <a:effectLst>
                  <a:outerShdw blurRad="63500" sx="103000" sy="103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14399"/>
                <a:gridCol w="1676400"/>
                <a:gridCol w="1395177"/>
                <a:gridCol w="1320212"/>
              </a:tblGrid>
              <a:tr h="52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</a:rPr>
                        <a:t>Interpretation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</a:rPr>
                        <a:t>Size/Shape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</a:rPr>
                        <a:t>Location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53"/>
                    </a:solidFill>
                  </a:tcPr>
                </a:tc>
              </a:tr>
              <a:tr h="8960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>“Definite”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>+/- 10%</a:t>
                      </a:r>
                    </a:p>
                  </a:txBody>
                  <a:tcPr marT="45711" marB="45711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>Within 150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>feet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</a:tr>
              <a:tr h="8960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>“Probable”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>+/- 50%</a:t>
                      </a:r>
                    </a:p>
                  </a:txBody>
                  <a:tcPr marT="45711" marB="45711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>Within 500 feet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</a:tr>
              <a:tr h="6766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Low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>“Possible”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/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>+/- 25%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04B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404B"/>
                          </a:solidFill>
                          <a:effectLst/>
                          <a:latin typeface="Tahoma" pitchFamily="34" charset="0"/>
                        </a:rPr>
                        <a:t>Within 2,000 feet</a:t>
                      </a:r>
                    </a:p>
                  </a:txBody>
                  <a:tcPr marT="45711" marB="4571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B7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1160463" y="4879975"/>
            <a:ext cx="455612" cy="682625"/>
          </a:xfrm>
          <a:prstGeom prst="ellipse">
            <a:avLst/>
          </a:prstGeom>
          <a:noFill/>
          <a:ln w="3492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algn="ctr">
              <a:defRPr/>
            </a:pPr>
            <a:endParaRPr lang="en-US" b="0">
              <a:ln w="38100">
                <a:solidFill>
                  <a:prstClr val="white"/>
                </a:solidFill>
              </a:ln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9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6" descr="Sho_FigOOOO_Habitat_Map_0215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5" descr="Sho_FigOOOO_Habitat_Map_LEGENDonl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106863"/>
            <a:ext cx="46482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22"/>
          <p:cNvSpPr txBox="1">
            <a:spLocks noChangeArrowheads="1"/>
          </p:cNvSpPr>
          <p:nvPr/>
        </p:nvSpPr>
        <p:spPr bwMode="auto">
          <a:xfrm>
            <a:off x="-152400" y="44450"/>
            <a:ext cx="929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historical habitat map (ca. 1850)</a:t>
            </a:r>
          </a:p>
        </p:txBody>
      </p:sp>
    </p:spTree>
    <p:extLst>
      <p:ext uri="{BB962C8B-B14F-4D97-AF65-F5344CB8AC3E}">
        <p14:creationId xmlns:p14="http://schemas.microsoft.com/office/powerpoint/2010/main" val="15109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098" name="Picture 2" descr="C:\Users\cjs\Documents\PDF Library\_graphics\Pages from HistoricalEcology_of_Western_SantaClaraValley_SFEI_1119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88" y="152400"/>
            <a:ext cx="901395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986" name="Picture 2" descr="historical_drainage_patter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5027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987" name="Text Box 3"/>
          <p:cNvSpPr txBox="1">
            <a:spLocks noChangeArrowheads="1"/>
          </p:cNvSpPr>
          <p:nvPr/>
        </p:nvSpPr>
        <p:spPr bwMode="auto">
          <a:xfrm>
            <a:off x="7239000" y="228600"/>
            <a:ext cx="17526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Tahoma" pitchFamily="34" charset="0"/>
                <a:cs typeface="Arial" charset="0"/>
              </a:rPr>
              <a:t>1800: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prstClr val="white"/>
                </a:solidFill>
                <a:latin typeface="Tahoma" pitchFamily="34" charset="0"/>
                <a:cs typeface="Arial" charset="0"/>
              </a:rPr>
              <a:t>“disconnected” system</a:t>
            </a:r>
          </a:p>
        </p:txBody>
      </p:sp>
      <p:sp>
        <p:nvSpPr>
          <p:cNvPr id="1833988" name="Text Box 4"/>
          <p:cNvSpPr txBox="1">
            <a:spLocks noChangeArrowheads="1"/>
          </p:cNvSpPr>
          <p:nvPr/>
        </p:nvSpPr>
        <p:spPr bwMode="auto">
          <a:xfrm>
            <a:off x="3810000" y="152400"/>
            <a:ext cx="2825750" cy="641350"/>
          </a:xfrm>
          <a:prstGeom prst="rect">
            <a:avLst/>
          </a:prstGeom>
          <a:solidFill>
            <a:schemeClr val="bg1">
              <a:alpha val="3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Arial" charset="0"/>
                <a:cs typeface="Arial" charset="0"/>
              </a:rPr>
              <a:t>Historical Coyote Creek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Arial" charset="0"/>
                <a:cs typeface="Arial" charset="0"/>
              </a:rPr>
              <a:t>Drainage Network</a:t>
            </a:r>
          </a:p>
        </p:txBody>
      </p:sp>
      <p:sp>
        <p:nvSpPr>
          <p:cNvPr id="1833989" name="Text Box 5"/>
          <p:cNvSpPr txBox="1">
            <a:spLocks noChangeArrowheads="1"/>
          </p:cNvSpPr>
          <p:nvPr/>
        </p:nvSpPr>
        <p:spPr bwMode="auto">
          <a:xfrm>
            <a:off x="2057400" y="3578225"/>
            <a:ext cx="852488" cy="274638"/>
          </a:xfrm>
          <a:prstGeom prst="rect">
            <a:avLst/>
          </a:prstGeom>
          <a:solidFill>
            <a:schemeClr val="bg1">
              <a:alpha val="3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white"/>
                </a:solidFill>
                <a:latin typeface="Arial" charset="0"/>
                <a:cs typeface="Arial" charset="0"/>
              </a:rPr>
              <a:t>San Jose</a:t>
            </a:r>
          </a:p>
        </p:txBody>
      </p:sp>
      <p:sp>
        <p:nvSpPr>
          <p:cNvPr id="1833990" name="Text Box 6"/>
          <p:cNvSpPr txBox="1">
            <a:spLocks noChangeArrowheads="1"/>
          </p:cNvSpPr>
          <p:nvPr/>
        </p:nvSpPr>
        <p:spPr bwMode="auto">
          <a:xfrm>
            <a:off x="60325" y="36513"/>
            <a:ext cx="3384550" cy="3667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66"/>
                </a:solidFill>
                <a:latin typeface="Arial" charset="0"/>
                <a:cs typeface="Arial" charset="0"/>
              </a:rPr>
              <a:t>Fluvial channel network change</a:t>
            </a:r>
          </a:p>
        </p:txBody>
      </p:sp>
    </p:spTree>
    <p:extLst>
      <p:ext uri="{BB962C8B-B14F-4D97-AF65-F5344CB8AC3E}">
        <p14:creationId xmlns:p14="http://schemas.microsoft.com/office/powerpoint/2010/main" val="249702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6034" name="Picture 2" descr="current_drainage_patter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6035" name="Text Box 3"/>
          <p:cNvSpPr txBox="1">
            <a:spLocks noChangeArrowheads="1"/>
          </p:cNvSpPr>
          <p:nvPr/>
        </p:nvSpPr>
        <p:spPr bwMode="auto">
          <a:xfrm>
            <a:off x="7239000" y="228600"/>
            <a:ext cx="175260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Tahoma" pitchFamily="34" charset="0"/>
                <a:cs typeface="Arial" charset="0"/>
              </a:rPr>
              <a:t>2005</a:t>
            </a:r>
            <a:r>
              <a:rPr lang="en-US" sz="2400">
                <a:solidFill>
                  <a:prstClr val="white"/>
                </a:solidFill>
                <a:latin typeface="Arial" charset="0"/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Arial" charset="0"/>
                <a:cs typeface="Arial" charset="0"/>
              </a:rPr>
              <a:t>“increased connectivity”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836036" name="Text Box 4"/>
          <p:cNvSpPr txBox="1">
            <a:spLocks noChangeArrowheads="1"/>
          </p:cNvSpPr>
          <p:nvPr/>
        </p:nvSpPr>
        <p:spPr bwMode="auto">
          <a:xfrm>
            <a:off x="3810000" y="152400"/>
            <a:ext cx="2609850" cy="641350"/>
          </a:xfrm>
          <a:prstGeom prst="rect">
            <a:avLst/>
          </a:prstGeom>
          <a:solidFill>
            <a:schemeClr val="bg1">
              <a:alpha val="3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Arial" charset="0"/>
                <a:cs typeface="Arial" charset="0"/>
              </a:rPr>
              <a:t>Modern Coyote Creek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Arial" charset="0"/>
                <a:cs typeface="Arial" charset="0"/>
              </a:rPr>
              <a:t>Drainage Network</a:t>
            </a:r>
          </a:p>
        </p:txBody>
      </p:sp>
      <p:sp>
        <p:nvSpPr>
          <p:cNvPr id="1836037" name="Text Box 5"/>
          <p:cNvSpPr txBox="1">
            <a:spLocks noChangeArrowheads="1"/>
          </p:cNvSpPr>
          <p:nvPr/>
        </p:nvSpPr>
        <p:spPr bwMode="auto">
          <a:xfrm>
            <a:off x="2057400" y="3578225"/>
            <a:ext cx="852488" cy="274638"/>
          </a:xfrm>
          <a:prstGeom prst="rect">
            <a:avLst/>
          </a:prstGeom>
          <a:solidFill>
            <a:schemeClr val="bg1">
              <a:alpha val="3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white"/>
                </a:solidFill>
                <a:latin typeface="Arial" charset="0"/>
                <a:cs typeface="Arial" charset="0"/>
              </a:rPr>
              <a:t>San Jose</a:t>
            </a:r>
          </a:p>
        </p:txBody>
      </p:sp>
      <p:sp>
        <p:nvSpPr>
          <p:cNvPr id="1836038" name="Text Box 6"/>
          <p:cNvSpPr txBox="1">
            <a:spLocks noChangeArrowheads="1"/>
          </p:cNvSpPr>
          <p:nvPr/>
        </p:nvSpPr>
        <p:spPr bwMode="auto">
          <a:xfrm>
            <a:off x="60325" y="36513"/>
            <a:ext cx="3384550" cy="3667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66"/>
                </a:solidFill>
                <a:latin typeface="Arial" charset="0"/>
                <a:cs typeface="Arial" charset="0"/>
              </a:rPr>
              <a:t>Fluvial channel network change</a:t>
            </a:r>
          </a:p>
        </p:txBody>
      </p:sp>
    </p:spTree>
    <p:extLst>
      <p:ext uri="{BB962C8B-B14F-4D97-AF65-F5344CB8AC3E}">
        <p14:creationId xmlns:p14="http://schemas.microsoft.com/office/powerpoint/2010/main" val="39243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hanges_alignment_3d_v7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89154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Freeform 8"/>
          <p:cNvSpPr>
            <a:spLocks/>
          </p:cNvSpPr>
          <p:nvPr/>
        </p:nvSpPr>
        <p:spPr bwMode="auto">
          <a:xfrm>
            <a:off x="5334001" y="2133601"/>
            <a:ext cx="1676400" cy="990600"/>
          </a:xfrm>
          <a:custGeom>
            <a:avLst/>
            <a:gdLst>
              <a:gd name="T0" fmla="*/ 0 w 1056"/>
              <a:gd name="T1" fmla="*/ 2147483647 h 624"/>
              <a:gd name="T2" fmla="*/ 2147483647 w 1056"/>
              <a:gd name="T3" fmla="*/ 2147483647 h 624"/>
              <a:gd name="T4" fmla="*/ 2147483647 w 1056"/>
              <a:gd name="T5" fmla="*/ 2147483647 h 624"/>
              <a:gd name="T6" fmla="*/ 2147483647 w 1056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624">
                <a:moveTo>
                  <a:pt x="0" y="624"/>
                </a:moveTo>
                <a:cubicBezTo>
                  <a:pt x="156" y="500"/>
                  <a:pt x="312" y="376"/>
                  <a:pt x="384" y="288"/>
                </a:cubicBezTo>
                <a:cubicBezTo>
                  <a:pt x="456" y="200"/>
                  <a:pt x="320" y="144"/>
                  <a:pt x="432" y="96"/>
                </a:cubicBezTo>
                <a:cubicBezTo>
                  <a:pt x="544" y="48"/>
                  <a:pt x="936" y="24"/>
                  <a:pt x="1056" y="0"/>
                </a:cubicBezTo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-228600"/>
            <a:ext cx="10918825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1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2050" name="Picture 2" descr="C:\Users\cjs\Documents\PDF Library\Anth-Arch_Indian Policy\graphics\Fowler&amp;Lepofsky2011_TREM da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20000" cy="60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3200" y="6278523"/>
            <a:ext cx="2428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Fowler &amp; </a:t>
            </a:r>
            <a:r>
              <a:rPr lang="en-US" dirty="0" err="1" smtClean="0">
                <a:solidFill>
                  <a:schemeClr val="bg1"/>
                </a:solidFill>
              </a:rPr>
              <a:t>Lepofsky</a:t>
            </a:r>
            <a:r>
              <a:rPr lang="en-US" dirty="0" smtClean="0">
                <a:solidFill>
                  <a:schemeClr val="bg1"/>
                </a:solidFill>
              </a:rPr>
              <a:t>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4505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506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576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4D4D4D"/>
                </a:solidFill>
              </a:rPr>
              <a:t>Theoretical considerations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Available information and access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D4D4D"/>
                </a:solidFill>
              </a:rPr>
              <a:t>Science </a:t>
            </a:r>
            <a:r>
              <a:rPr lang="en-US" sz="2800" b="1" dirty="0">
                <a:solidFill>
                  <a:srgbClr val="4D4D4D"/>
                </a:solidFill>
              </a:rPr>
              <a:t>needs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D4D4D"/>
                </a:solidFill>
              </a:rPr>
              <a:t>Cultural </a:t>
            </a:r>
            <a:r>
              <a:rPr lang="en-US" sz="2800" b="1" dirty="0">
                <a:solidFill>
                  <a:srgbClr val="4D4D4D"/>
                </a:solidFill>
              </a:rPr>
              <a:t>landscape mapping (archaeology + ethnography + historic and contemporary </a:t>
            </a:r>
            <a:r>
              <a:rPr lang="en-US" sz="2800" b="1" dirty="0" smtClean="0">
                <a:solidFill>
                  <a:srgbClr val="4D4D4D"/>
                </a:solidFill>
              </a:rPr>
              <a:t>resources</a:t>
            </a:r>
            <a:r>
              <a:rPr lang="en-US" sz="2800" b="1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CC"/>
                </a:solidFill>
                <a:cs typeface="Arial" charset="0"/>
              </a:rPr>
              <a:t>Working with a TEK knowledgebase</a:t>
            </a:r>
            <a:endParaRPr lang="en-US" sz="3200" b="1" baseline="-25000" dirty="0">
              <a:solidFill>
                <a:srgbClr val="FFFF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0" name="Picture 2" descr="S:\Historical Ecology\Design and Production\Logos D&amp;P\sfei-asc logoOnly 300dpi 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968" y="76200"/>
            <a:ext cx="3160232" cy="20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414833" y="2301875"/>
            <a:ext cx="2362200" cy="4251325"/>
            <a:chOff x="3210719" y="2301875"/>
            <a:chExt cx="2362200" cy="4251325"/>
          </a:xfrm>
        </p:grpSpPr>
        <p:sp>
          <p:nvSpPr>
            <p:cNvPr id="12" name="Rounded Rectangle 11"/>
            <p:cNvSpPr/>
            <p:nvPr/>
          </p:nvSpPr>
          <p:spPr>
            <a:xfrm>
              <a:off x="3210719" y="2301875"/>
              <a:ext cx="2362200" cy="42513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210719" y="2438400"/>
              <a:ext cx="2362200" cy="63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lnSpc>
                  <a:spcPts val="2000"/>
                </a:lnSpc>
              </a:pPr>
              <a:r>
                <a:rPr lang="en-US" altLang="en-US" dirty="0" smtClean="0">
                  <a:solidFill>
                    <a:srgbClr val="FFFFFF"/>
                  </a:solidFill>
                  <a:latin typeface="Arial" pitchFamily="34" charset="0"/>
                </a:rPr>
                <a:t>ENVIRONMENTAL INFORMATICS</a:t>
              </a:r>
              <a:r>
                <a:rPr lang="en-US" altLang="en-US" sz="3200" dirty="0" smtClean="0">
                  <a:solidFill>
                    <a:srgbClr val="FFFFFF"/>
                  </a:solidFill>
                  <a:latin typeface="Arial" pitchFamily="34" charset="0"/>
                </a:rPr>
                <a:t> </a:t>
              </a:r>
              <a:endParaRPr lang="en-US" altLang="en-US" sz="16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14" name="Picture 6" descr="CRAM June training ico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238" y="3113643"/>
              <a:ext cx="2189162" cy="170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275" y="5072787"/>
              <a:ext cx="2143125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08095" y="2301875"/>
            <a:ext cx="2560637" cy="4251325"/>
            <a:chOff x="103981" y="2301875"/>
            <a:chExt cx="2560637" cy="4251325"/>
          </a:xfrm>
        </p:grpSpPr>
        <p:sp>
          <p:nvSpPr>
            <p:cNvPr id="17" name="Rounded Rectangle 16"/>
            <p:cNvSpPr/>
            <p:nvPr/>
          </p:nvSpPr>
          <p:spPr>
            <a:xfrm>
              <a:off x="228600" y="2301875"/>
              <a:ext cx="2362200" cy="42513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103981" y="2571690"/>
              <a:ext cx="25606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n-US" altLang="en-US" sz="2000" dirty="0" smtClean="0">
                  <a:solidFill>
                    <a:schemeClr val="bg1"/>
                  </a:solidFill>
                  <a:latin typeface="Arial" pitchFamily="34" charset="0"/>
                </a:rPr>
                <a:t>CLEAN WATER</a:t>
              </a:r>
              <a:endParaRPr lang="en-US" alt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pic>
          <p:nvPicPr>
            <p:cNvPr id="19" name="Picture 4" descr="http://www.sfei.org/sites/default/files/custom_graphics/Pulse%20Lite_imag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8" y="3113643"/>
              <a:ext cx="19050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44513" y="4607480"/>
              <a:ext cx="1689100" cy="369332"/>
            </a:xfrm>
            <a:prstGeom prst="rect">
              <a:avLst/>
            </a:prstGeom>
            <a:solidFill>
              <a:schemeClr val="accent1">
                <a:alpha val="3215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1"/>
                  </a:solidFill>
                  <a:latin typeface="Arial" pitchFamily="34" charset="0"/>
                </a:rPr>
                <a:t>Bay RMP</a:t>
              </a:r>
              <a:endParaRPr lang="en-US" altLang="en-US" i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pic>
          <p:nvPicPr>
            <p:cNvPr id="21" name="Picture 8" descr="http://www.sfei.org/sites/default/files/custom_icons/spotlight-2012DeltaPulse.png?1352224782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8" y="5176837"/>
              <a:ext cx="1973262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82600" y="5910262"/>
              <a:ext cx="1955800" cy="3381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+mn-cs"/>
                </a:rPr>
                <a:t>Nutrient Analysis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78563" y="2301875"/>
            <a:ext cx="2560637" cy="4251325"/>
            <a:chOff x="6278563" y="2301875"/>
            <a:chExt cx="2560637" cy="4251325"/>
          </a:xfrm>
        </p:grpSpPr>
        <p:grpSp>
          <p:nvGrpSpPr>
            <p:cNvPr id="24" name="Group 23"/>
            <p:cNvGrpSpPr/>
            <p:nvPr/>
          </p:nvGrpSpPr>
          <p:grpSpPr>
            <a:xfrm>
              <a:off x="6377782" y="2301875"/>
              <a:ext cx="2362200" cy="4251325"/>
              <a:chOff x="6173668" y="2301875"/>
              <a:chExt cx="2362200" cy="425132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173668" y="2301875"/>
                <a:ext cx="2362200" cy="425132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6690232" y="3238289"/>
                <a:ext cx="1399669" cy="2857711"/>
                <a:chOff x="6690903" y="3022032"/>
                <a:chExt cx="1398920" cy="2857467"/>
              </a:xfrm>
            </p:grpSpPr>
            <p:pic>
              <p:nvPicPr>
                <p:cNvPr id="28" name="Picture 10" descr="Delta_report_cover.jpg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90904" y="3022032"/>
                  <a:ext cx="1342374" cy="1738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2" descr="S:\Historical Ecology\Design and Production\Delta D&amp;P\Report graphics\1.1-2\project context\project_context_v2.jpg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90903" y="4894651"/>
                  <a:ext cx="1398920" cy="984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6278563" y="2347882"/>
              <a:ext cx="25606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457200" eaLnBrk="0" hangingPunct="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n-US" altLang="en-US" sz="2000" dirty="0" smtClean="0">
                  <a:solidFill>
                    <a:srgbClr val="FFFFFF"/>
                  </a:solidFill>
                  <a:latin typeface="Arial" pitchFamily="34" charset="0"/>
                </a:rPr>
                <a:t>RESILIENT</a:t>
              </a:r>
              <a:br>
                <a:rPr lang="en-US" altLang="en-US" sz="2000" dirty="0" smtClean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en-US" altLang="en-US" sz="2000" dirty="0" smtClean="0">
                  <a:solidFill>
                    <a:srgbClr val="FFFFFF"/>
                  </a:solidFill>
                  <a:latin typeface="Arial" pitchFamily="34" charset="0"/>
                </a:rPr>
                <a:t>LANDSCAPES</a:t>
              </a:r>
              <a:endParaRPr lang="en-US" altLang="en-US" sz="2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indianenviro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0" y="0"/>
            <a:ext cx="4191000" cy="6793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00000">
            <a:off x="3240109" y="1304671"/>
            <a:ext cx="6312520" cy="42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ptenv38acl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3543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0" descr="Forgotten Fi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075" y="1447800"/>
            <a:ext cx="34385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www.bibliovault.org/thumbs/978-0-520-23856-5-frontcov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50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17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24282" y="0"/>
            <a:ext cx="311971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ages from Blount,Milliken etal2008_CalTrans Dist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9074" y="1905000"/>
            <a:ext cx="3674726" cy="4953000"/>
          </a:xfrm>
          <a:prstGeom prst="rect">
            <a:avLst/>
          </a:prstGeom>
        </p:spPr>
      </p:pic>
      <p:pic>
        <p:nvPicPr>
          <p:cNvPr id="4" name="Picture 3" descr="Pages from GGNRA FINAL Publication_maps_Page_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5800" cy="58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germany2\2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</p:spPr>
      </p:pic>
      <p:pic>
        <p:nvPicPr>
          <p:cNvPr id="52227" name="Picture 3" descr="F:\germany2\3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0" y="1"/>
            <a:ext cx="4445000" cy="3505200"/>
          </a:xfrm>
          <a:prstGeom prst="rect">
            <a:avLst/>
          </a:prstGeom>
          <a:noFill/>
        </p:spPr>
      </p:pic>
      <p:pic>
        <p:nvPicPr>
          <p:cNvPr id="52228" name="Picture 4" descr="F:\germany2\3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11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F:\germany2\4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7550" cy="4343400"/>
          </a:xfrm>
          <a:prstGeom prst="rect">
            <a:avLst/>
          </a:prstGeom>
          <a:noFill/>
        </p:spPr>
      </p:pic>
      <p:pic>
        <p:nvPicPr>
          <p:cNvPr id="105475" name="Picture 3" descr="F:\germany2\3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073400" cy="2305050"/>
          </a:xfrm>
          <a:prstGeom prst="rect">
            <a:avLst/>
          </a:prstGeom>
          <a:noFill/>
        </p:spPr>
      </p:pic>
      <p:pic>
        <p:nvPicPr>
          <p:cNvPr id="105476" name="Picture 4" descr="F:\germany2\1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1452" y="1981200"/>
            <a:ext cx="3642548" cy="4876800"/>
          </a:xfrm>
          <a:prstGeom prst="rect">
            <a:avLst/>
          </a:prstGeom>
          <a:noFill/>
        </p:spPr>
      </p:pic>
      <p:pic>
        <p:nvPicPr>
          <p:cNvPr id="105477" name="Picture 5" descr="F:\germany2\1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392252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3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Picture 2" descr="C:\Users\Chuck\Pictures\Photography\Conferences\2011_Cosmic Serpent\Taos\IMG_0474s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105400"/>
            <a:ext cx="36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Dr. Eric Jolly, President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Science Museum of Minnesota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3" descr="C:\Users\Chuck\Pictures\Photography\Conferences\2011_Cosmic Serpent\Taos\DrEricJoll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57600" cy="4964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2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6948" y="6278523"/>
            <a:ext cx="2806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Blackburn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&amp; Anderson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1993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609600"/>
            <a:ext cx="8458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 cradleboard = ~500-675 straight sticks from healthy, recently burned plants (hazel, willow,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sourberry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 medium-sized cooking basket = ~3,750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deergrass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stalks, willow sticks, 				or sedge roots from 75-100 healthy, recently burned plants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 foot of cordage = 5 stalks of milkweed or Indian hemp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 ceremonial feather skirt or cape = 100’ of cordage from ~500 plant stalks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 deer net = 7,000’ of cordage from ~35,000 plant stalks!!!</a:t>
            </a:r>
          </a:p>
          <a:p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“Average” tribal community size in California of 850 individuals would require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~150mi</a:t>
            </a: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territory for required food, fuel, and raw materials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4505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506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576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4D4D4D"/>
                </a:solidFill>
              </a:rPr>
              <a:t>Theoretical considerations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D4D4D"/>
                </a:solidFill>
              </a:rPr>
              <a:t>Available information and access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Science </a:t>
            </a:r>
            <a:r>
              <a:rPr lang="en-US" sz="2800" b="1" dirty="0">
                <a:solidFill>
                  <a:schemeClr val="bg1"/>
                </a:solidFill>
              </a:rPr>
              <a:t>needs 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D4D4D"/>
                </a:solidFill>
              </a:rPr>
              <a:t>Cultural </a:t>
            </a:r>
            <a:r>
              <a:rPr lang="en-US" sz="2800" b="1" dirty="0">
                <a:solidFill>
                  <a:srgbClr val="4D4D4D"/>
                </a:solidFill>
              </a:rPr>
              <a:t>landscape mapping (archaeology + ethnography + historic and contemporary </a:t>
            </a:r>
            <a:r>
              <a:rPr lang="en-US" sz="2800" b="1" dirty="0" smtClean="0">
                <a:solidFill>
                  <a:srgbClr val="4D4D4D"/>
                </a:solidFill>
              </a:rPr>
              <a:t>resources</a:t>
            </a:r>
            <a:r>
              <a:rPr lang="en-US" sz="2800" b="1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CC"/>
                </a:solidFill>
                <a:cs typeface="Arial" charset="0"/>
              </a:rPr>
              <a:t>Considerations </a:t>
            </a:r>
            <a:r>
              <a:rPr lang="en-US" sz="2400" b="1" dirty="0" smtClean="0">
                <a:solidFill>
                  <a:srgbClr val="FFFFCC"/>
                </a:solidFill>
                <a:cs typeface="Arial" charset="0"/>
              </a:rPr>
              <a:t>in Working </a:t>
            </a:r>
            <a:r>
              <a:rPr lang="en-US" sz="2400" b="1" dirty="0">
                <a:solidFill>
                  <a:srgbClr val="FFFFCC"/>
                </a:solidFill>
                <a:cs typeface="Arial" charset="0"/>
              </a:rPr>
              <a:t>with Traditional </a:t>
            </a:r>
            <a:r>
              <a:rPr lang="en-US" sz="2400" b="1" dirty="0" err="1">
                <a:solidFill>
                  <a:srgbClr val="FFFFCC"/>
                </a:solidFill>
                <a:cs typeface="Arial" charset="0"/>
              </a:rPr>
              <a:t>Knowledgebases</a:t>
            </a:r>
            <a:endParaRPr lang="en-US" sz="2400" b="1" baseline="-25000" dirty="0">
              <a:solidFill>
                <a:srgbClr val="FFFF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098" name="Picture 2" descr="C:\Users\cjs\Documents\PDF Library\_graphics\Pages from HistoricalEcology_of_Western_SantaClaraValley_SFEI_1119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88" y="152400"/>
            <a:ext cx="901395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2" name="Picture 2" descr="C:\Users\cjs\Documents\PDF Library\_graphics\Pages from HistoricalEcology_of_Western_SantaClaraValley_SFEI_111910-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766" y="228600"/>
            <a:ext cx="88712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4505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CC"/>
                </a:solidFill>
                <a:cs typeface="Arial" charset="0"/>
              </a:rPr>
              <a:t>Considerations </a:t>
            </a:r>
            <a:r>
              <a:rPr lang="en-US" sz="2400" b="1" dirty="0" smtClean="0">
                <a:solidFill>
                  <a:srgbClr val="FFFFCC"/>
                </a:solidFill>
                <a:cs typeface="Arial" charset="0"/>
              </a:rPr>
              <a:t>in Working </a:t>
            </a:r>
            <a:r>
              <a:rPr lang="en-US" sz="2400" b="1" dirty="0">
                <a:solidFill>
                  <a:srgbClr val="FFFFCC"/>
                </a:solidFill>
                <a:cs typeface="Arial" charset="0"/>
              </a:rPr>
              <a:t>with Traditional </a:t>
            </a:r>
            <a:r>
              <a:rPr lang="en-US" sz="2400" b="1" dirty="0" err="1">
                <a:solidFill>
                  <a:srgbClr val="FFFFCC"/>
                </a:solidFill>
                <a:cs typeface="Arial" charset="0"/>
              </a:rPr>
              <a:t>Knowledgebases</a:t>
            </a:r>
            <a:endParaRPr lang="en-US" sz="2400" b="1" baseline="-25000" dirty="0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607" y="1828800"/>
            <a:ext cx="8462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…“society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needs to find a way to draw on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multiple perspectives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, and as much detailed knowledge as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possible integrated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local to regional to global scales, to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develop solutions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to climate change adaptation and amelioration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that are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effective and participatory. Society’s resilience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depends on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diversity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				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				           Turner &amp; Spalding 2013</a:t>
            </a:r>
          </a:p>
        </p:txBody>
      </p:sp>
    </p:spTree>
    <p:extLst>
      <p:ext uri="{BB962C8B-B14F-4D97-AF65-F5344CB8AC3E}">
        <p14:creationId xmlns:p14="http://schemas.microsoft.com/office/powerpoint/2010/main" val="17171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146" name="Picture 2" descr="C:\Users\cjs\Documents\PDF Library\_graphics\Pages from MKAnderson199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304800"/>
            <a:ext cx="7549726" cy="51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5200" y="6278523"/>
            <a:ext cx="1607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Anderson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6" name="Picture 2" descr="D:\_Powerpoint\_graphics\Pages from Anderson&amp;Wohlgemuth2012_CA Indian Proto-Ag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667" y="219075"/>
            <a:ext cx="70766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3600" y="6278523"/>
            <a:ext cx="3089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Anderson &amp; </a:t>
            </a:r>
            <a:r>
              <a:rPr lang="en-US" dirty="0" err="1" smtClean="0"/>
              <a:t>Wohlgemuth</a:t>
            </a:r>
            <a:r>
              <a:rPr lang="en-US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79" y="0"/>
            <a:ext cx="2990088" cy="225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80" y="2313960"/>
            <a:ext cx="2988435" cy="22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10" y="4609625"/>
            <a:ext cx="2968305" cy="22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0559" y="4615883"/>
            <a:ext cx="2990088" cy="22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0559" y="2318979"/>
            <a:ext cx="2990088" cy="22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0559" y="9383"/>
            <a:ext cx="2990088" cy="224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4920" y="12700"/>
            <a:ext cx="2990088" cy="22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4920" y="2317734"/>
            <a:ext cx="2990088" cy="226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4920" y="4619043"/>
            <a:ext cx="2990088" cy="221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8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fieldwork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28765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34" descr="IMG_18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35" descr="IMG_220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32" descr="IMG_216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33" descr="Fieldwor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997641"/>
            <a:ext cx="2743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1288"/>
            <a:ext cx="777240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Estrangelo Edessa" pitchFamily="66" charset="0"/>
                <a:cs typeface="Estrangelo Edessa" pitchFamily="66" charset="0"/>
              </a:rPr>
              <a:t>Archaeology in Quiroste Valley</a:t>
            </a:r>
          </a:p>
        </p:txBody>
      </p:sp>
    </p:spTree>
    <p:extLst>
      <p:ext uri="{BB962C8B-B14F-4D97-AF65-F5344CB8AC3E}">
        <p14:creationId xmlns:p14="http://schemas.microsoft.com/office/powerpoint/2010/main" val="31700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G_37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9525" y="3505200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B0B0D"/>
                </a:solidFill>
                <a:cs typeface="Arial" charset="0"/>
              </a:rPr>
              <a:t>Fire ca 1895</a:t>
            </a:r>
            <a:endParaRPr lang="en-US" b="1" dirty="0">
              <a:solidFill>
                <a:srgbClr val="0B0B0D"/>
              </a:solidFill>
              <a:cs typeface="Arial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4467225" y="2714625"/>
            <a:ext cx="304800" cy="838200"/>
          </a:xfrm>
          <a:prstGeom prst="upArrow">
            <a:avLst/>
          </a:prstGeom>
          <a:noFill/>
          <a:ln w="38100" cap="flat" cmpd="sng" algn="ctr">
            <a:solidFill>
              <a:srgbClr val="0B0B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5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990600"/>
            <a:ext cx="9144000" cy="4800600"/>
            <a:chOff x="14325600" y="22112689"/>
            <a:chExt cx="16306800" cy="9614065"/>
          </a:xfrm>
        </p:grpSpPr>
        <p:sp>
          <p:nvSpPr>
            <p:cNvPr id="5" name="Rounded Rectangle 4"/>
            <p:cNvSpPr/>
            <p:nvPr/>
          </p:nvSpPr>
          <p:spPr>
            <a:xfrm>
              <a:off x="14325600" y="22112689"/>
              <a:ext cx="16306800" cy="9614065"/>
            </a:xfrm>
            <a:prstGeom prst="roundRect">
              <a:avLst/>
            </a:prstGeom>
            <a:solidFill>
              <a:srgbClr val="FDE4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graphicFrame>
          <p:nvGraphicFramePr>
            <p:cNvPr id="2050" name="Chart 5"/>
            <p:cNvGraphicFramePr>
              <a:graphicFrameLocks/>
            </p:cNvGraphicFramePr>
            <p:nvPr/>
          </p:nvGraphicFramePr>
          <p:xfrm>
            <a:off x="14682311" y="22236681"/>
            <a:ext cx="15698127" cy="9366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Chart" r:id="rId4" imgW="8803387" imgH="4676037" progId="Excel.Sheet.8">
                    <p:embed/>
                  </p:oleObj>
                </mc:Choice>
                <mc:Fallback>
                  <p:oleObj name="Chart" r:id="rId4" imgW="8803387" imgH="467603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lum bright="-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82311" y="22236681"/>
                          <a:ext cx="15698127" cy="93660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5"/>
          <p:cNvSpPr/>
          <p:nvPr/>
        </p:nvSpPr>
        <p:spPr>
          <a:xfrm>
            <a:off x="5257800" y="6278523"/>
            <a:ext cx="382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Striplen</a:t>
            </a:r>
            <a:r>
              <a:rPr lang="en-US" dirty="0" smtClean="0"/>
              <a:t> &amp; Jones 2012  </a:t>
            </a:r>
            <a:r>
              <a:rPr lang="en-US" dirty="0" err="1" smtClean="0"/>
              <a:t>unpubl</a:t>
            </a:r>
            <a:r>
              <a:rPr lang="en-US" dirty="0" smtClean="0"/>
              <a:t>.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4505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506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576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4D4D4D"/>
                </a:solidFill>
              </a:rPr>
              <a:t>Theoretical considerations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D4D4D"/>
                </a:solidFill>
              </a:rPr>
              <a:t>Available information and access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D4D4D"/>
                </a:solidFill>
              </a:rPr>
              <a:t>Science </a:t>
            </a:r>
            <a:r>
              <a:rPr lang="en-US" sz="2800" b="1" dirty="0">
                <a:solidFill>
                  <a:srgbClr val="4D4D4D"/>
                </a:solidFill>
              </a:rPr>
              <a:t>needs 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Cultural </a:t>
            </a:r>
            <a:r>
              <a:rPr lang="en-US" sz="2800" b="1" dirty="0">
                <a:solidFill>
                  <a:schemeClr val="bg1"/>
                </a:solidFill>
              </a:rPr>
              <a:t>landscape mapping (archaeology + ethnography + historic and contemporary </a:t>
            </a:r>
            <a:r>
              <a:rPr lang="en-US" sz="2800" b="1" dirty="0" smtClean="0">
                <a:solidFill>
                  <a:schemeClr val="bg1"/>
                </a:solidFill>
              </a:rPr>
              <a:t>resources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CC"/>
                </a:solidFill>
                <a:cs typeface="Arial" charset="0"/>
              </a:rPr>
              <a:t>Considerations </a:t>
            </a:r>
            <a:r>
              <a:rPr lang="en-US" sz="2400" b="1" dirty="0" smtClean="0">
                <a:solidFill>
                  <a:srgbClr val="FFFFCC"/>
                </a:solidFill>
                <a:cs typeface="Arial" charset="0"/>
              </a:rPr>
              <a:t>in Working </a:t>
            </a:r>
            <a:r>
              <a:rPr lang="en-US" sz="2400" b="1" dirty="0">
                <a:solidFill>
                  <a:srgbClr val="FFFFCC"/>
                </a:solidFill>
                <a:cs typeface="Arial" charset="0"/>
              </a:rPr>
              <a:t>with Traditional </a:t>
            </a:r>
            <a:r>
              <a:rPr lang="en-US" sz="2400" b="1" dirty="0" err="1">
                <a:solidFill>
                  <a:srgbClr val="FFFFCC"/>
                </a:solidFill>
                <a:cs typeface="Arial" charset="0"/>
              </a:rPr>
              <a:t>Knowledgebases</a:t>
            </a:r>
            <a:endParaRPr lang="en-US" sz="2400" b="1" baseline="-25000" dirty="0">
              <a:solidFill>
                <a:srgbClr val="FFFF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3124200" cy="5334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1E1F24"/>
                </a:solidFill>
                <a:latin typeface="+mn-lt"/>
                <a:cs typeface="Arial" pitchFamily="34" charset="0"/>
              </a:rPr>
              <a:t>Distribution of Tribal Communities around </a:t>
            </a:r>
            <a:r>
              <a:rPr lang="en-US" sz="2800" b="1" dirty="0" smtClean="0">
                <a:solidFill>
                  <a:srgbClr val="1E1F24"/>
                </a:solidFill>
                <a:latin typeface="+mn-lt"/>
                <a:cs typeface="Arial" pitchFamily="34" charset="0"/>
              </a:rPr>
              <a:t>the Greater Bay Region, </a:t>
            </a:r>
            <a:r>
              <a:rPr lang="en-US" sz="2800" b="1" dirty="0">
                <a:solidFill>
                  <a:srgbClr val="1E1F24"/>
                </a:solidFill>
                <a:latin typeface="+mn-lt"/>
                <a:cs typeface="Arial" pitchFamily="34" charset="0"/>
              </a:rPr>
              <a:t>circa AD 1770</a:t>
            </a:r>
            <a:r>
              <a:rPr lang="en-US" sz="2400" b="1" dirty="0">
                <a:solidFill>
                  <a:srgbClr val="1E1F24"/>
                </a:solidFill>
                <a:latin typeface="+mn-lt"/>
                <a:cs typeface="Arial" pitchFamily="34" charset="0"/>
              </a:rPr>
              <a:t>.</a:t>
            </a:r>
            <a:br>
              <a:rPr lang="en-US" sz="2400" b="1" dirty="0">
                <a:solidFill>
                  <a:srgbClr val="1E1F24"/>
                </a:solidFill>
                <a:latin typeface="+mn-lt"/>
                <a:cs typeface="Arial" pitchFamily="34" charset="0"/>
              </a:rPr>
            </a:br>
            <a:r>
              <a:rPr lang="en-US" sz="2400" dirty="0">
                <a:solidFill>
                  <a:srgbClr val="1E1F24"/>
                </a:solidFill>
                <a:latin typeface="+mn-lt"/>
                <a:cs typeface="Arial" pitchFamily="34" charset="0"/>
              </a:rPr>
              <a:t/>
            </a:r>
            <a:br>
              <a:rPr lang="en-US" sz="2400" dirty="0">
                <a:solidFill>
                  <a:srgbClr val="1E1F24"/>
                </a:solidFill>
                <a:latin typeface="+mn-lt"/>
                <a:cs typeface="Arial" pitchFamily="34" charset="0"/>
              </a:rPr>
            </a:br>
            <a:r>
              <a:rPr lang="en-US" sz="1400" dirty="0">
                <a:solidFill>
                  <a:srgbClr val="1E1F24"/>
                </a:solidFill>
                <a:latin typeface="+mn-lt"/>
                <a:cs typeface="Arial" pitchFamily="34" charset="0"/>
              </a:rPr>
              <a:t>(Map from </a:t>
            </a:r>
            <a:r>
              <a:rPr lang="en-US" sz="1400" dirty="0" smtClean="0">
                <a:solidFill>
                  <a:srgbClr val="1E1F24"/>
                </a:solidFill>
                <a:latin typeface="+mn-lt"/>
                <a:cs typeface="Arial" pitchFamily="34" charset="0"/>
              </a:rPr>
              <a:t>Milliken et al. 2009).</a:t>
            </a:r>
            <a:endParaRPr lang="en-US" sz="1400" dirty="0">
              <a:solidFill>
                <a:srgbClr val="1E1F24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Picture 4" descr="LanguageMap_BayAre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94" y="0"/>
            <a:ext cx="5251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 Tribal lands 20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9" descr="Pages from Blount,Milliken etal2008_CalTrans Dist3-2_Page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609600"/>
            <a:ext cx="887505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4505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506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576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Theoretical considerations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Available information and access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Science </a:t>
            </a:r>
            <a:r>
              <a:rPr lang="en-US" sz="2800" b="1" dirty="0">
                <a:solidFill>
                  <a:schemeClr val="bg1"/>
                </a:solidFill>
              </a:rPr>
              <a:t>needs 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Cultural </a:t>
            </a:r>
            <a:r>
              <a:rPr lang="en-US" sz="2800" b="1" dirty="0">
                <a:solidFill>
                  <a:schemeClr val="bg1"/>
                </a:solidFill>
              </a:rPr>
              <a:t>landscape mapping (archaeology + ethnography + historic and contemporary </a:t>
            </a:r>
            <a:r>
              <a:rPr lang="en-US" sz="2800" b="1" dirty="0" smtClean="0">
                <a:solidFill>
                  <a:schemeClr val="bg1"/>
                </a:solidFill>
              </a:rPr>
              <a:t>resources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CC"/>
                </a:solidFill>
                <a:cs typeface="Arial" charset="0"/>
              </a:rPr>
              <a:t>Considerations </a:t>
            </a:r>
            <a:r>
              <a:rPr lang="en-US" sz="2400" b="1" dirty="0" smtClean="0">
                <a:solidFill>
                  <a:srgbClr val="FFFFCC"/>
                </a:solidFill>
                <a:cs typeface="Arial" charset="0"/>
              </a:rPr>
              <a:t>in Working </a:t>
            </a:r>
            <a:r>
              <a:rPr lang="en-US" sz="2400" b="1" dirty="0">
                <a:solidFill>
                  <a:srgbClr val="FFFFCC"/>
                </a:solidFill>
                <a:cs typeface="Arial" charset="0"/>
              </a:rPr>
              <a:t>with Traditional </a:t>
            </a:r>
            <a:r>
              <a:rPr lang="en-US" sz="2400" b="1" dirty="0" err="1">
                <a:solidFill>
                  <a:srgbClr val="FFFFCC"/>
                </a:solidFill>
                <a:cs typeface="Arial" charset="0"/>
              </a:rPr>
              <a:t>Knowledgebases</a:t>
            </a:r>
            <a:endParaRPr lang="en-US" sz="2400" b="1" baseline="-25000" dirty="0">
              <a:solidFill>
                <a:srgbClr val="FFFF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1139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8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7677" y="6278523"/>
            <a:ext cx="201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Whipple et al. 2012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074" name="Picture 2" descr="D:\_Powerpoint\_graphics\Pages from Delta_HistoricalEcologyStudy_SFEI_ASC_2012_highres_Page_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52400"/>
            <a:ext cx="4648200" cy="65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50" name="Picture 2" descr="D:\_Powerpoint\_graphics\Pages from Delta_HistoricalEcologyStudy_SFEI_ASC_2012_highres_Page_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"/>
            <a:ext cx="6248400" cy="64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17677" y="6278523"/>
            <a:ext cx="201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Whipple et al. 2012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3" descr="richardminnich_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6858000" y="361950"/>
            <a:ext cx="2286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  <a:cs typeface="Arial" charset="0"/>
              </a:rPr>
              <a:t>From </a:t>
            </a:r>
            <a:br>
              <a:rPr lang="en-US">
                <a:solidFill>
                  <a:prstClr val="white"/>
                </a:solidFill>
                <a:latin typeface="Tahoma" pitchFamily="34" charset="0"/>
                <a:cs typeface="Arial" charset="0"/>
              </a:rPr>
            </a:br>
            <a:r>
              <a:rPr lang="en-US" b="1">
                <a:solidFill>
                  <a:prstClr val="white"/>
                </a:solidFill>
                <a:latin typeface="Tahoma" pitchFamily="34" charset="0"/>
                <a:cs typeface="Arial" charset="0"/>
              </a:rPr>
              <a:t>Richard Minnich</a:t>
            </a:r>
            <a:r>
              <a:rPr lang="en-US">
                <a:solidFill>
                  <a:prstClr val="white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California’s Fading Wildflowers, </a:t>
            </a:r>
            <a:br>
              <a:rPr lang="en-US" i="1">
                <a:solidFill>
                  <a:prstClr val="white"/>
                </a:solidFill>
                <a:latin typeface="Tahoma" pitchFamily="34" charset="0"/>
                <a:cs typeface="Arial" charset="0"/>
              </a:rPr>
            </a:br>
            <a:r>
              <a:rPr lang="en-US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Lost Legacy and Biological Invasions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  <a:cs typeface="Arial" charset="0"/>
              </a:rPr>
              <a:t>2008</a:t>
            </a:r>
          </a:p>
        </p:txBody>
      </p:sp>
      <p:sp>
        <p:nvSpPr>
          <p:cNvPr id="105475" name="Oval 6"/>
          <p:cNvSpPr>
            <a:spLocks noChangeArrowheads="1"/>
          </p:cNvSpPr>
          <p:nvPr/>
        </p:nvSpPr>
        <p:spPr bwMode="auto">
          <a:xfrm>
            <a:off x="5486400" y="609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76" name="Oval 7"/>
          <p:cNvSpPr>
            <a:spLocks noChangeArrowheads="1"/>
          </p:cNvSpPr>
          <p:nvPr/>
        </p:nvSpPr>
        <p:spPr bwMode="auto">
          <a:xfrm>
            <a:off x="4724400" y="57912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77" name="Oval 8"/>
          <p:cNvSpPr>
            <a:spLocks noChangeArrowheads="1"/>
          </p:cNvSpPr>
          <p:nvPr/>
        </p:nvSpPr>
        <p:spPr bwMode="auto">
          <a:xfrm>
            <a:off x="4419600" y="57912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78" name="Oval 9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79" name="Oval 10"/>
          <p:cNvSpPr>
            <a:spLocks noChangeArrowheads="1"/>
          </p:cNvSpPr>
          <p:nvPr/>
        </p:nvSpPr>
        <p:spPr bwMode="auto">
          <a:xfrm>
            <a:off x="3810000" y="52578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80" name="Oval 11"/>
          <p:cNvSpPr>
            <a:spLocks noChangeArrowheads="1"/>
          </p:cNvSpPr>
          <p:nvPr/>
        </p:nvSpPr>
        <p:spPr bwMode="auto">
          <a:xfrm>
            <a:off x="3505200" y="4953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81" name="Oval 12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82" name="Oval 13"/>
          <p:cNvSpPr>
            <a:spLocks noChangeArrowheads="1"/>
          </p:cNvSpPr>
          <p:nvPr/>
        </p:nvSpPr>
        <p:spPr bwMode="auto">
          <a:xfrm>
            <a:off x="3048000" y="33528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83" name="Oval 14"/>
          <p:cNvSpPr>
            <a:spLocks noChangeArrowheads="1"/>
          </p:cNvSpPr>
          <p:nvPr/>
        </p:nvSpPr>
        <p:spPr bwMode="auto">
          <a:xfrm>
            <a:off x="2971800" y="31242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84" name="Oval 15"/>
          <p:cNvSpPr>
            <a:spLocks noChangeArrowheads="1"/>
          </p:cNvSpPr>
          <p:nvPr/>
        </p:nvSpPr>
        <p:spPr bwMode="auto">
          <a:xfrm>
            <a:off x="2819400" y="27432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85" name="Oval 16"/>
          <p:cNvSpPr>
            <a:spLocks noChangeArrowheads="1"/>
          </p:cNvSpPr>
          <p:nvPr/>
        </p:nvSpPr>
        <p:spPr bwMode="auto">
          <a:xfrm>
            <a:off x="3048000" y="24384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86" name="Oval 17"/>
          <p:cNvSpPr>
            <a:spLocks noChangeArrowheads="1"/>
          </p:cNvSpPr>
          <p:nvPr/>
        </p:nvSpPr>
        <p:spPr bwMode="auto">
          <a:xfrm>
            <a:off x="3657600" y="32004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87" name="Oval 18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88" name="Oval 19"/>
          <p:cNvSpPr>
            <a:spLocks noChangeArrowheads="1"/>
          </p:cNvSpPr>
          <p:nvPr/>
        </p:nvSpPr>
        <p:spPr bwMode="auto">
          <a:xfrm>
            <a:off x="4343400" y="35052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89" name="Oval 20"/>
          <p:cNvSpPr>
            <a:spLocks noChangeArrowheads="1"/>
          </p:cNvSpPr>
          <p:nvPr/>
        </p:nvSpPr>
        <p:spPr bwMode="auto">
          <a:xfrm>
            <a:off x="4648200" y="28194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90" name="Oval 21"/>
          <p:cNvSpPr>
            <a:spLocks noChangeArrowheads="1"/>
          </p:cNvSpPr>
          <p:nvPr/>
        </p:nvSpPr>
        <p:spPr bwMode="auto">
          <a:xfrm>
            <a:off x="4191000" y="17526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91" name="Oval 22"/>
          <p:cNvSpPr>
            <a:spLocks noChangeArrowheads="1"/>
          </p:cNvSpPr>
          <p:nvPr/>
        </p:nvSpPr>
        <p:spPr bwMode="auto">
          <a:xfrm>
            <a:off x="3581400" y="1524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92" name="Oval 23"/>
          <p:cNvSpPr>
            <a:spLocks noChangeArrowheads="1"/>
          </p:cNvSpPr>
          <p:nvPr/>
        </p:nvSpPr>
        <p:spPr bwMode="auto">
          <a:xfrm>
            <a:off x="4724400" y="1524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93" name="Oval 24"/>
          <p:cNvSpPr>
            <a:spLocks noChangeArrowheads="1"/>
          </p:cNvSpPr>
          <p:nvPr/>
        </p:nvSpPr>
        <p:spPr bwMode="auto">
          <a:xfrm>
            <a:off x="6553200" y="4572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5494" name="Rectangle 25"/>
          <p:cNvSpPr>
            <a:spLocks noChangeArrowheads="1"/>
          </p:cNvSpPr>
          <p:nvPr/>
        </p:nvSpPr>
        <p:spPr bwMode="auto">
          <a:xfrm>
            <a:off x="0" y="1905000"/>
            <a:ext cx="2740025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  <a:cs typeface="Arial" charset="0"/>
              </a:rPr>
              <a:t>[The scouts for Portola found] “pasture upon the other side [of the bay] had all been burnt and was toilsome for the mounts” (1769)</a:t>
            </a:r>
          </a:p>
        </p:txBody>
      </p:sp>
      <p:sp>
        <p:nvSpPr>
          <p:cNvPr id="105495" name="Rectangle 26"/>
          <p:cNvSpPr>
            <a:spLocks noChangeArrowheads="1"/>
          </p:cNvSpPr>
          <p:nvPr/>
        </p:nvSpPr>
        <p:spPr bwMode="auto">
          <a:xfrm>
            <a:off x="0" y="228600"/>
            <a:ext cx="2740025" cy="146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  <a:cs typeface="Arial" charset="0"/>
              </a:rPr>
              <a:t>[Native Californians burned] “so that new weeds may grow to produce more seeds” (1769)</a:t>
            </a:r>
          </a:p>
        </p:txBody>
      </p:sp>
    </p:spTree>
    <p:extLst>
      <p:ext uri="{BB962C8B-B14F-4D97-AF65-F5344CB8AC3E}">
        <p14:creationId xmlns:p14="http://schemas.microsoft.com/office/powerpoint/2010/main" val="6563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4505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9" name="Oval 8"/>
          <p:cNvSpPr/>
          <p:nvPr/>
        </p:nvSpPr>
        <p:spPr bwMode="auto">
          <a:xfrm>
            <a:off x="4660237" y="89620"/>
            <a:ext cx="4174225" cy="9960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3260" y="80178"/>
            <a:ext cx="3123895" cy="9960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047417" y="3429000"/>
            <a:ext cx="5029117" cy="166968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9125" y="267599"/>
            <a:ext cx="3048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/>
              <a:t>Secular/academic research</a:t>
            </a:r>
            <a:endParaRPr lang="en-US" b="1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902310" y="3624611"/>
            <a:ext cx="4477805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Landscape perspective in planning</a:t>
            </a:r>
          </a:p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Conceptual models, identified opportunities, landscape metrics</a:t>
            </a:r>
            <a:endParaRPr lang="en-US" sz="2000" i="1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78818" y="5478165"/>
            <a:ext cx="5249506" cy="1379835"/>
            <a:chOff x="1991570" y="5478165"/>
            <a:chExt cx="5084965" cy="1228045"/>
          </a:xfrm>
        </p:grpSpPr>
        <p:sp>
          <p:nvSpPr>
            <p:cNvPr id="15" name="Oval 14"/>
            <p:cNvSpPr/>
            <p:nvPr/>
          </p:nvSpPr>
          <p:spPr bwMode="auto">
            <a:xfrm>
              <a:off x="1991570" y="5478165"/>
              <a:ext cx="5084965" cy="1228045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376342" y="5728743"/>
              <a:ext cx="4332250" cy="630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0000"/>
                  </a:solidFill>
                </a:rPr>
                <a:t>Future vision and implementation strategies</a:t>
              </a:r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0318" y="2099613"/>
            <a:ext cx="1719257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Ecological theory</a:t>
            </a:r>
            <a:endParaRPr lang="en-US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181243" y="1828302"/>
            <a:ext cx="1902922" cy="9233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Contemporary data and research</a:t>
            </a:r>
            <a:endParaRPr lang="en-US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2688443">
            <a:off x="6573429" y="2774162"/>
            <a:ext cx="609600" cy="762000"/>
          </a:xfrm>
          <a:prstGeom prst="downArrow">
            <a:avLst>
              <a:gd name="adj1" fmla="val 40620"/>
              <a:gd name="adj2" fmla="val 56713"/>
            </a:avLst>
          </a:prstGeom>
          <a:solidFill>
            <a:schemeClr val="tx1">
              <a:alpha val="5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-2611544">
            <a:off x="1942474" y="2765978"/>
            <a:ext cx="609600" cy="762000"/>
          </a:xfrm>
          <a:prstGeom prst="downArrow">
            <a:avLst>
              <a:gd name="adj1" fmla="val 40620"/>
              <a:gd name="adj2" fmla="val 56713"/>
            </a:avLst>
          </a:prstGeom>
          <a:solidFill>
            <a:schemeClr val="tx1">
              <a:alpha val="5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265980" y="5033000"/>
            <a:ext cx="609600" cy="521060"/>
          </a:xfrm>
          <a:prstGeom prst="downArrow">
            <a:avLst>
              <a:gd name="adj1" fmla="val 40620"/>
              <a:gd name="adj2" fmla="val 56713"/>
            </a:avLst>
          </a:prstGeom>
          <a:solidFill>
            <a:schemeClr val="tx1">
              <a:alpha val="5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58858" y="4263844"/>
            <a:ext cx="1726717" cy="830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Social and economic constraints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241077" y="4267937"/>
            <a:ext cx="1783255" cy="830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Expected future physical template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46940" y="1455730"/>
            <a:ext cx="4250120" cy="1593795"/>
            <a:chOff x="2295150" y="1683415"/>
            <a:chExt cx="4250120" cy="159379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2295150" y="1683415"/>
              <a:ext cx="4250119" cy="1593795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3205890" y="1849196"/>
              <a:ext cx="333938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00"/>
                  </a:solidFill>
                </a:rPr>
                <a:t>Synthesis of historical landscape form and function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27" name="Picture 12" descr="Delta_basicMap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625" y="1950084"/>
              <a:ext cx="682363" cy="102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4267199" y="2983835"/>
            <a:ext cx="609600" cy="521060"/>
          </a:xfrm>
          <a:prstGeom prst="downArrow">
            <a:avLst>
              <a:gd name="adj1" fmla="val 40620"/>
              <a:gd name="adj2" fmla="val 56713"/>
            </a:avLst>
          </a:prstGeom>
          <a:solidFill>
            <a:schemeClr val="tx1">
              <a:alpha val="5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18"/>
          <p:cNvSpPr>
            <a:spLocks noChangeArrowheads="1"/>
          </p:cNvSpPr>
          <p:nvPr/>
        </p:nvSpPr>
        <p:spPr bwMode="auto">
          <a:xfrm rot="2688443">
            <a:off x="6573429" y="5097165"/>
            <a:ext cx="609600" cy="762000"/>
          </a:xfrm>
          <a:prstGeom prst="downArrow">
            <a:avLst>
              <a:gd name="adj1" fmla="val 40620"/>
              <a:gd name="adj2" fmla="val 56713"/>
            </a:avLst>
          </a:prstGeom>
          <a:solidFill>
            <a:schemeClr val="tx1">
              <a:alpha val="5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 rot="-2611544">
            <a:off x="1942474" y="5088981"/>
            <a:ext cx="609600" cy="762000"/>
          </a:xfrm>
          <a:prstGeom prst="downArrow">
            <a:avLst>
              <a:gd name="adj1" fmla="val 40620"/>
              <a:gd name="adj2" fmla="val 56713"/>
            </a:avLst>
          </a:prstGeom>
          <a:solidFill>
            <a:schemeClr val="tx1">
              <a:alpha val="5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4" descr="S:\Historical Ecology\Projects-Research\Delta\Research\Graphics\DeltaLandscapes_3d\Floodbasins_3d_v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581" y="4267937"/>
            <a:ext cx="717624" cy="4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wetlandmosaics_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940" y="3727933"/>
            <a:ext cx="471598" cy="4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18"/>
          <p:cNvSpPr>
            <a:spLocks noChangeArrowheads="1"/>
          </p:cNvSpPr>
          <p:nvPr/>
        </p:nvSpPr>
        <p:spPr bwMode="auto">
          <a:xfrm rot="2688443">
            <a:off x="6463256" y="890526"/>
            <a:ext cx="609600" cy="762000"/>
          </a:xfrm>
          <a:prstGeom prst="downArrow">
            <a:avLst>
              <a:gd name="adj1" fmla="val 40620"/>
              <a:gd name="adj2" fmla="val 56713"/>
            </a:avLst>
          </a:prstGeom>
          <a:solidFill>
            <a:schemeClr val="tx1">
              <a:alpha val="5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 rot="-2611544">
            <a:off x="2044141" y="889480"/>
            <a:ext cx="609600" cy="762000"/>
          </a:xfrm>
          <a:prstGeom prst="downArrow">
            <a:avLst>
              <a:gd name="adj1" fmla="val 40620"/>
              <a:gd name="adj2" fmla="val 56713"/>
            </a:avLst>
          </a:prstGeom>
          <a:solidFill>
            <a:schemeClr val="tx1">
              <a:alpha val="5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153025" y="309860"/>
            <a:ext cx="316762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/>
              <a:t>Tribal Research</a:t>
            </a:r>
            <a:endParaRPr lang="en-US" sz="2400" b="1" dirty="0"/>
          </a:p>
        </p:txBody>
      </p:sp>
      <p:sp>
        <p:nvSpPr>
          <p:cNvPr id="5" name="Left-Right Arrow 4"/>
          <p:cNvSpPr/>
          <p:nvPr/>
        </p:nvSpPr>
        <p:spPr>
          <a:xfrm>
            <a:off x="3803830" y="419100"/>
            <a:ext cx="824820" cy="3231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964" y="772675"/>
            <a:ext cx="81207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SFEI-ASC </a:t>
            </a: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 Cultural Landscapes Program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Collaborative 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data </a:t>
            </a: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development</a:t>
            </a:r>
            <a:endParaRPr lang="en-US" dirty="0" smtClean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	</a:t>
            </a:r>
            <a:endParaRPr lang="en-US" dirty="0" smtClean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Identifying 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areas where shared or convergent conservation goals can engender broad-based collaboration in data development to aid watershed planning and mitigation (i.e. historical ecology/cultural landscapes);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Institutional 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capacity [tribal and non-tribal] </a:t>
            </a:r>
            <a:endParaRPr lang="en-US" dirty="0" smtClean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	</a:t>
            </a:r>
            <a:endParaRPr lang="en-US" dirty="0" smtClean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Identifying 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needs </a:t>
            </a:r>
            <a:r>
              <a:rPr lang="en-US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or 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additional support across the gamut of tribes, agencies, counties, municipalities, and museums that regularly interface over watershed planning and interpretation;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Interpretation 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and public engagement </a:t>
            </a:r>
            <a:endParaRPr lang="en-US" dirty="0" smtClean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Identifying 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gaps and opportunities in museum and curricular approaches to interpreting California’s “natural” landscape and the role of tribes in managing that landscape in the past, present, and future.  </a:t>
            </a:r>
          </a:p>
        </p:txBody>
      </p:sp>
    </p:spTree>
    <p:extLst>
      <p:ext uri="{BB962C8B-B14F-4D97-AF65-F5344CB8AC3E}">
        <p14:creationId xmlns:p14="http://schemas.microsoft.com/office/powerpoint/2010/main" val="11718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964" y="772675"/>
            <a:ext cx="81207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Embrace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Encourage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Enable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Empower</a:t>
            </a:r>
            <a:endParaRPr lang="en-US" sz="3200" dirty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95800"/>
            <a:ext cx="9143999" cy="2362200"/>
          </a:xfrm>
          <a:prstGeom prst="rect">
            <a:avLst/>
          </a:prstGeom>
          <a:gradFill rotWithShape="1">
            <a:gsLst>
              <a:gs pos="500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506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799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Contact</a:t>
            </a:r>
          </a:p>
          <a:p>
            <a:pPr marL="0" indent="0" algn="ctr">
              <a:buFont typeface="Arial" charset="0"/>
              <a:buNone/>
            </a:pPr>
            <a:r>
              <a:rPr lang="en-US" sz="2800" b="1" dirty="0" smtClean="0">
                <a:solidFill>
                  <a:schemeClr val="bg1"/>
                </a:solidFill>
                <a:hlinkClick r:id="rId4"/>
              </a:rPr>
              <a:t>chuck@sfei.org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lvl="1" algn="ctr"/>
            <a:endParaRPr lang="en-US" dirty="0" smtClean="0"/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CC"/>
                </a:solidFill>
                <a:cs typeface="Arial" charset="0"/>
              </a:rPr>
              <a:t>Thank you!</a:t>
            </a:r>
            <a:endParaRPr lang="en-US" sz="3200" b="1" baseline="-25000" dirty="0">
              <a:solidFill>
                <a:srgbClr val="FFFF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4505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506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576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Theoretical considerations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D4D4D"/>
                </a:solidFill>
              </a:rPr>
              <a:t>Available information and access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D4D4D"/>
                </a:solidFill>
              </a:rPr>
              <a:t>Science </a:t>
            </a:r>
            <a:r>
              <a:rPr lang="en-US" sz="2800" b="1" dirty="0">
                <a:solidFill>
                  <a:srgbClr val="4D4D4D"/>
                </a:solidFill>
              </a:rPr>
              <a:t>needs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D4D4D"/>
                </a:solidFill>
              </a:rPr>
              <a:t>Cultural </a:t>
            </a:r>
            <a:r>
              <a:rPr lang="en-US" sz="2800" b="1" dirty="0">
                <a:solidFill>
                  <a:srgbClr val="4D4D4D"/>
                </a:solidFill>
              </a:rPr>
              <a:t>landscape mapping (archaeology + ethnography + historic and contemporary </a:t>
            </a:r>
            <a:r>
              <a:rPr lang="en-US" sz="2800" b="1" dirty="0" smtClean="0">
                <a:solidFill>
                  <a:srgbClr val="4D4D4D"/>
                </a:solidFill>
              </a:rPr>
              <a:t>resources</a:t>
            </a:r>
            <a:r>
              <a:rPr lang="en-US" sz="2800" b="1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CC"/>
                </a:solidFill>
                <a:cs typeface="Arial" charset="0"/>
              </a:rPr>
              <a:t>Working with a TEK knowledgebase</a:t>
            </a:r>
            <a:endParaRPr lang="en-US" sz="3200" b="1" baseline="-25000" dirty="0">
              <a:solidFill>
                <a:srgbClr val="FFFF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3074" name="Picture 2" descr="C:\Users\cjs\Documents\PDF Library\_graphics\Houde2007_Six Faces of TE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125" y="312712"/>
            <a:ext cx="7848600" cy="58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43800" y="6278523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Houde</a:t>
            </a:r>
            <a:r>
              <a:rPr lang="en-US" dirty="0" smtClean="0">
                <a:solidFill>
                  <a:schemeClr val="bg1"/>
                </a:solidFill>
              </a:rPr>
              <a:t> 2007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495800"/>
            <a:ext cx="9144000" cy="2362200"/>
            <a:chOff x="0" y="4495800"/>
            <a:chExt cx="9144000" cy="2362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95800"/>
              <a:ext cx="914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4495800"/>
              <a:ext cx="9143999" cy="2362200"/>
            </a:xfrm>
            <a:prstGeom prst="rect">
              <a:avLst/>
            </a:prstGeom>
            <a:gradFill rotWithShape="1">
              <a:gsLst>
                <a:gs pos="5000">
                  <a:schemeClr val="tx1">
                    <a:lumMod val="85000"/>
                    <a:lumOff val="1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2050" name="Picture 2" descr="C:\Users\cjs\Documents\PDF Library\Anth-Arch_Indian Policy\graphics\Fowler&amp;Lepofsky2011_TREM da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20000" cy="60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3200" y="6278523"/>
            <a:ext cx="2428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Fowler &amp; </a:t>
            </a:r>
            <a:r>
              <a:rPr lang="en-US" dirty="0" err="1" smtClean="0">
                <a:solidFill>
                  <a:schemeClr val="bg1"/>
                </a:solidFill>
              </a:rPr>
              <a:t>Lepofsky</a:t>
            </a:r>
            <a:r>
              <a:rPr lang="en-US" dirty="0" smtClean="0">
                <a:solidFill>
                  <a:schemeClr val="bg1"/>
                </a:solidFill>
              </a:rPr>
              <a:t>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6835775" y="4586288"/>
            <a:ext cx="2081213" cy="2081212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ahoma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6688" y="2417763"/>
            <a:ext cx="2081212" cy="2081212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ahoma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13550" y="261938"/>
            <a:ext cx="2079625" cy="207962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ahoma"/>
              <a:cs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238125"/>
            <a:ext cx="2063750" cy="20605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95338" y="3278188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Maps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427913" y="54403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Texts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32625" y="1068388"/>
            <a:ext cx="163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en-US" sz="2000" b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Photographs</a:t>
            </a:r>
          </a:p>
        </p:txBody>
      </p:sp>
      <p:pic>
        <p:nvPicPr>
          <p:cNvPr id="8" name="Picture 38" descr="B-990_cubanc00001198_46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75" y="2438400"/>
            <a:ext cx="2057400" cy="206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2449513"/>
            <a:ext cx="2054225" cy="205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2449513"/>
            <a:ext cx="2057400" cy="205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ventura_baptism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3" y="4592638"/>
            <a:ext cx="2089150" cy="209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4614863"/>
            <a:ext cx="2057400" cy="205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36" descr="NotesPage_v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638" y="4614863"/>
            <a:ext cx="2057400" cy="2052637"/>
          </a:xfrm>
          <a:prstGeom prst="rect">
            <a:avLst/>
          </a:prstGeom>
          <a:solidFill>
            <a:srgbClr val="5A5C6C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6" name="Picture 39" descr="OM_FigXX203_7_Historical_Aerial_193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204788"/>
            <a:ext cx="2079625" cy="208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6" name="Rectangle 19"/>
          <p:cNvSpPr>
            <a:spLocks noChangeArrowheads="1"/>
          </p:cNvSpPr>
          <p:nvPr/>
        </p:nvSpPr>
        <p:spPr bwMode="auto">
          <a:xfrm>
            <a:off x="161925" y="228600"/>
            <a:ext cx="2079625" cy="2081213"/>
          </a:xfrm>
          <a:prstGeom prst="rect">
            <a:avLst/>
          </a:prstGeom>
          <a:solidFill>
            <a:srgbClr val="FFFFFF">
              <a:alpha val="69803"/>
            </a:srgbClr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3857" name="TextBox 2"/>
          <p:cNvSpPr txBox="1">
            <a:spLocks noChangeArrowheads="1"/>
          </p:cNvSpPr>
          <p:nvPr/>
        </p:nvSpPr>
        <p:spPr bwMode="auto">
          <a:xfrm>
            <a:off x="263525" y="757238"/>
            <a:ext cx="1976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800" b="0">
                <a:solidFill>
                  <a:srgbClr val="3F404B"/>
                </a:solidFill>
                <a:latin typeface="Helvetica" pitchFamily="34" charset="0"/>
                <a:cs typeface="Helvetica" pitchFamily="34" charset="0"/>
              </a:rPr>
              <a:t>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12959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52"/>
          <p:cNvSpPr>
            <a:spLocks noChangeShapeType="1"/>
          </p:cNvSpPr>
          <p:nvPr/>
        </p:nvSpPr>
        <p:spPr bwMode="auto">
          <a:xfrm flipV="1">
            <a:off x="3702050" y="2743200"/>
            <a:ext cx="0" cy="3265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39" name="Line 41"/>
          <p:cNvSpPr>
            <a:spLocks noChangeShapeType="1"/>
          </p:cNvSpPr>
          <p:nvPr/>
        </p:nvSpPr>
        <p:spPr bwMode="auto">
          <a:xfrm flipV="1">
            <a:off x="2667000" y="51816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0" name="Line 40"/>
          <p:cNvSpPr>
            <a:spLocks noChangeShapeType="1"/>
          </p:cNvSpPr>
          <p:nvPr/>
        </p:nvSpPr>
        <p:spPr bwMode="auto">
          <a:xfrm flipV="1">
            <a:off x="990600" y="2743200"/>
            <a:ext cx="0" cy="3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1" name="Line 2"/>
          <p:cNvSpPr>
            <a:spLocks noChangeShapeType="1"/>
          </p:cNvSpPr>
          <p:nvPr/>
        </p:nvSpPr>
        <p:spPr bwMode="auto">
          <a:xfrm>
            <a:off x="3048000" y="6172200"/>
            <a:ext cx="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>
            <a:off x="8534400" y="6200775"/>
            <a:ext cx="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6705600" y="6200775"/>
            <a:ext cx="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1214438" y="6200775"/>
            <a:ext cx="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5" name="Line 7"/>
          <p:cNvSpPr>
            <a:spLocks noChangeShapeType="1"/>
          </p:cNvSpPr>
          <p:nvPr/>
        </p:nvSpPr>
        <p:spPr bwMode="auto">
          <a:xfrm>
            <a:off x="4876800" y="6200775"/>
            <a:ext cx="0" cy="228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760413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4406900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4864100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2584450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6230938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5775325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5319713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1216025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1671638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2127250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3495675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3951288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6688138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7599363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8510588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2362200" y="6354763"/>
            <a:ext cx="1295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9F"/>
                </a:solidFill>
                <a:latin typeface="Arial" charset="0"/>
                <a:cs typeface="Arial" charset="0"/>
              </a:rPr>
              <a:t>1850</a:t>
            </a:r>
          </a:p>
        </p:txBody>
      </p:sp>
      <p:sp>
        <p:nvSpPr>
          <p:cNvPr id="14362" name="Rectangle 24"/>
          <p:cNvSpPr>
            <a:spLocks noChangeArrowheads="1"/>
          </p:cNvSpPr>
          <p:nvPr/>
        </p:nvSpPr>
        <p:spPr bwMode="auto">
          <a:xfrm>
            <a:off x="303213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63" name="Rectangle 25"/>
          <p:cNvSpPr>
            <a:spLocks noChangeArrowheads="1"/>
          </p:cNvSpPr>
          <p:nvPr/>
        </p:nvSpPr>
        <p:spPr bwMode="auto">
          <a:xfrm>
            <a:off x="3040063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4191000" y="6353175"/>
            <a:ext cx="129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9F"/>
                </a:solidFill>
                <a:latin typeface="Arial" charset="0"/>
                <a:cs typeface="Arial" charset="0"/>
              </a:rPr>
              <a:t>1900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>
            <a:off x="6019800" y="6353175"/>
            <a:ext cx="129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9F"/>
                </a:solidFill>
                <a:latin typeface="Arial" charset="0"/>
                <a:cs typeface="Arial" charset="0"/>
              </a:rPr>
              <a:t>1950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7848600" y="6324600"/>
            <a:ext cx="129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9F"/>
                </a:solidFill>
                <a:latin typeface="Arial" charset="0"/>
                <a:cs typeface="Arial" charset="0"/>
              </a:rPr>
              <a:t>2000</a:t>
            </a:r>
          </a:p>
        </p:txBody>
      </p:sp>
      <p:sp>
        <p:nvSpPr>
          <p:cNvPr id="14367" name="Rectangle 29"/>
          <p:cNvSpPr>
            <a:spLocks noChangeArrowheads="1"/>
          </p:cNvSpPr>
          <p:nvPr/>
        </p:nvSpPr>
        <p:spPr bwMode="auto">
          <a:xfrm>
            <a:off x="8054975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68" name="Rectangle 30"/>
          <p:cNvSpPr>
            <a:spLocks noChangeArrowheads="1"/>
          </p:cNvSpPr>
          <p:nvPr/>
        </p:nvSpPr>
        <p:spPr bwMode="auto">
          <a:xfrm>
            <a:off x="7143750" y="5972175"/>
            <a:ext cx="457200" cy="274638"/>
          </a:xfrm>
          <a:prstGeom prst="rect">
            <a:avLst/>
          </a:prstGeom>
          <a:solidFill>
            <a:srgbClr val="FFFFC9"/>
          </a:solidFill>
          <a:ln w="254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69" name="Text Box 32"/>
          <p:cNvSpPr txBox="1">
            <a:spLocks noChangeArrowheads="1"/>
          </p:cNvSpPr>
          <p:nvPr/>
        </p:nvSpPr>
        <p:spPr bwMode="auto">
          <a:xfrm>
            <a:off x="609600" y="6354763"/>
            <a:ext cx="1295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9F"/>
                </a:solidFill>
                <a:latin typeface="Arial" charset="0"/>
                <a:cs typeface="Arial" charset="0"/>
              </a:rPr>
              <a:t>1800</a:t>
            </a:r>
          </a:p>
        </p:txBody>
      </p:sp>
      <p:pic>
        <p:nvPicPr>
          <p:cNvPr id="14370" name="Picture 34" descr="ventura_baptis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1979613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71" name="Picture 38" descr="B-990_cubanc00001198_46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1981200" cy="19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72" name="Picture 39" descr="OM_FigXX203_7_Historical_Aerial_193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124200"/>
            <a:ext cx="201930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73" name="Oval 42"/>
          <p:cNvSpPr>
            <a:spLocks noChangeArrowheads="1"/>
          </p:cNvSpPr>
          <p:nvPr/>
        </p:nvSpPr>
        <p:spPr bwMode="auto">
          <a:xfrm>
            <a:off x="869950" y="5954713"/>
            <a:ext cx="228600" cy="228600"/>
          </a:xfrm>
          <a:prstGeom prst="ellipse">
            <a:avLst/>
          </a:prstGeom>
          <a:solidFill>
            <a:srgbClr val="C0C0C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74" name="Oval 43"/>
          <p:cNvSpPr>
            <a:spLocks noChangeArrowheads="1"/>
          </p:cNvSpPr>
          <p:nvPr/>
        </p:nvSpPr>
        <p:spPr bwMode="auto">
          <a:xfrm>
            <a:off x="2559050" y="5953125"/>
            <a:ext cx="228600" cy="228600"/>
          </a:xfrm>
          <a:prstGeom prst="ellipse">
            <a:avLst/>
          </a:prstGeom>
          <a:solidFill>
            <a:srgbClr val="C0C0C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75" name="Line 44"/>
          <p:cNvSpPr>
            <a:spLocks noChangeShapeType="1"/>
          </p:cNvSpPr>
          <p:nvPr/>
        </p:nvSpPr>
        <p:spPr bwMode="auto">
          <a:xfrm flipV="1">
            <a:off x="6064250" y="5638800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76" name="Oval 45"/>
          <p:cNvSpPr>
            <a:spLocks noChangeArrowheads="1"/>
          </p:cNvSpPr>
          <p:nvPr/>
        </p:nvSpPr>
        <p:spPr bwMode="auto">
          <a:xfrm>
            <a:off x="5943600" y="5967413"/>
            <a:ext cx="228600" cy="228600"/>
          </a:xfrm>
          <a:prstGeom prst="ellipse">
            <a:avLst/>
          </a:prstGeom>
          <a:solidFill>
            <a:srgbClr val="C0C0C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377" name="Picture 4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488" y="795338"/>
            <a:ext cx="2054225" cy="205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78" name="Line 48"/>
          <p:cNvSpPr>
            <a:spLocks noChangeShapeType="1"/>
          </p:cNvSpPr>
          <p:nvPr/>
        </p:nvSpPr>
        <p:spPr bwMode="auto">
          <a:xfrm flipV="1">
            <a:off x="7848600" y="510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79" name="Line 49"/>
          <p:cNvSpPr>
            <a:spLocks noChangeShapeType="1"/>
          </p:cNvSpPr>
          <p:nvPr/>
        </p:nvSpPr>
        <p:spPr bwMode="auto">
          <a:xfrm flipV="1">
            <a:off x="6073775" y="5624513"/>
            <a:ext cx="1774825" cy="14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380" name="Picture 5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806450"/>
            <a:ext cx="1982788" cy="201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81" name="Oval 53"/>
          <p:cNvSpPr>
            <a:spLocks noChangeArrowheads="1"/>
          </p:cNvSpPr>
          <p:nvPr/>
        </p:nvSpPr>
        <p:spPr bwMode="auto">
          <a:xfrm>
            <a:off x="3581400" y="5943600"/>
            <a:ext cx="228600" cy="228600"/>
          </a:xfrm>
          <a:prstGeom prst="ellipse">
            <a:avLst/>
          </a:prstGeom>
          <a:solidFill>
            <a:srgbClr val="C0C0C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382" name="Picture 5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178175"/>
            <a:ext cx="2057400" cy="2052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83" name="Line 55"/>
          <p:cNvSpPr>
            <a:spLocks noChangeShapeType="1"/>
          </p:cNvSpPr>
          <p:nvPr/>
        </p:nvSpPr>
        <p:spPr bwMode="auto">
          <a:xfrm flipV="1">
            <a:off x="4311650" y="5791200"/>
            <a:ext cx="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84" name="Oval 56"/>
          <p:cNvSpPr>
            <a:spLocks noChangeArrowheads="1"/>
          </p:cNvSpPr>
          <p:nvPr/>
        </p:nvSpPr>
        <p:spPr bwMode="auto">
          <a:xfrm>
            <a:off x="4191000" y="5943600"/>
            <a:ext cx="228600" cy="228600"/>
          </a:xfrm>
          <a:prstGeom prst="ellipse">
            <a:avLst/>
          </a:prstGeom>
          <a:solidFill>
            <a:srgbClr val="C0C0C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85" name="Line 57"/>
          <p:cNvSpPr>
            <a:spLocks noChangeShapeType="1"/>
          </p:cNvSpPr>
          <p:nvPr/>
        </p:nvSpPr>
        <p:spPr bwMode="auto">
          <a:xfrm flipV="1">
            <a:off x="5105400" y="5257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86" name="Line 58"/>
          <p:cNvSpPr>
            <a:spLocks noChangeShapeType="1"/>
          </p:cNvSpPr>
          <p:nvPr/>
        </p:nvSpPr>
        <p:spPr bwMode="auto">
          <a:xfrm flipV="1">
            <a:off x="4321175" y="5784850"/>
            <a:ext cx="78422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87" name="Line 59"/>
          <p:cNvSpPr>
            <a:spLocks noChangeShapeType="1"/>
          </p:cNvSpPr>
          <p:nvPr/>
        </p:nvSpPr>
        <p:spPr bwMode="auto">
          <a:xfrm flipV="1">
            <a:off x="5302250" y="5486400"/>
            <a:ext cx="0" cy="522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88" name="Oval 60"/>
          <p:cNvSpPr>
            <a:spLocks noChangeArrowheads="1"/>
          </p:cNvSpPr>
          <p:nvPr/>
        </p:nvSpPr>
        <p:spPr bwMode="auto">
          <a:xfrm>
            <a:off x="5181600" y="5943600"/>
            <a:ext cx="228600" cy="228600"/>
          </a:xfrm>
          <a:prstGeom prst="ellipse">
            <a:avLst/>
          </a:prstGeom>
          <a:solidFill>
            <a:srgbClr val="C0C0C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89" name="Line 61"/>
          <p:cNvSpPr>
            <a:spLocks noChangeShapeType="1"/>
          </p:cNvSpPr>
          <p:nvPr/>
        </p:nvSpPr>
        <p:spPr bwMode="auto">
          <a:xfrm flipV="1">
            <a:off x="6553200" y="28956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90" name="Line 62"/>
          <p:cNvSpPr>
            <a:spLocks noChangeShapeType="1"/>
          </p:cNvSpPr>
          <p:nvPr/>
        </p:nvSpPr>
        <p:spPr bwMode="auto">
          <a:xfrm flipV="1">
            <a:off x="5302250" y="5491163"/>
            <a:ext cx="125095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6D9F0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mpas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2_Compas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1041</Words>
  <Application>Microsoft Macintosh PowerPoint</Application>
  <PresentationFormat>On-screen Show (4:3)</PresentationFormat>
  <Paragraphs>251</Paragraphs>
  <Slides>47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1_Office Theme</vt:lpstr>
      <vt:lpstr>2_Office Theme</vt:lpstr>
      <vt:lpstr>3_Compass</vt:lpstr>
      <vt:lpstr>Compass</vt:lpstr>
      <vt:lpstr>1_Compass</vt:lpstr>
      <vt:lpstr>Chart</vt:lpstr>
      <vt:lpstr>Considerations in Working with Traditional Knowledgebases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Archaeology in Quiroste Valley</vt:lpstr>
      <vt:lpstr>PowerPoint Presentation</vt:lpstr>
      <vt:lpstr>PowerPoint Presentation</vt:lpstr>
      <vt:lpstr>PowerPoint Presentation</vt:lpstr>
      <vt:lpstr>Distribution of Tribal Communities around the Greater Bay Region, circa AD 1770.  (Map from Milliken et al. 2009).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GIS and Cartography to support Wetlands Science</dc:title>
  <dc:creator>Micha</dc:creator>
  <cp:lastModifiedBy>Deanne DiPietro</cp:lastModifiedBy>
  <cp:revision>104</cp:revision>
  <dcterms:created xsi:type="dcterms:W3CDTF">2014-09-08T19:26:49Z</dcterms:created>
  <dcterms:modified xsi:type="dcterms:W3CDTF">2015-01-22T18:07:35Z</dcterms:modified>
</cp:coreProperties>
</file>